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1" r:id="rId5"/>
    <p:sldMasterId id="2147483691" r:id="rId6"/>
    <p:sldMasterId id="2147483701" r:id="rId7"/>
    <p:sldMasterId id="2147483686" r:id="rId8"/>
    <p:sldMasterId id="2147483696" r:id="rId9"/>
    <p:sldMasterId id="2147483706" r:id="rId10"/>
  </p:sldMasterIdLst>
  <p:notesMasterIdLst>
    <p:notesMasterId r:id="rId34"/>
  </p:notesMasterIdLst>
  <p:sldIdLst>
    <p:sldId id="256" r:id="rId11"/>
    <p:sldId id="257" r:id="rId12"/>
    <p:sldId id="258" r:id="rId13"/>
    <p:sldId id="259" r:id="rId14"/>
    <p:sldId id="287"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4" r:id="rId29"/>
    <p:sldId id="275" r:id="rId30"/>
    <p:sldId id="276"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3816" userDrawn="1">
          <p15:clr>
            <a:srgbClr val="A4A3A4"/>
          </p15:clr>
        </p15:guide>
        <p15:guide id="3" pos="4320" userDrawn="1">
          <p15:clr>
            <a:srgbClr val="A4A3A4"/>
          </p15:clr>
        </p15:guide>
        <p15:guide id="4" pos="3840" userDrawn="1">
          <p15:clr>
            <a:srgbClr val="A4A3A4"/>
          </p15:clr>
        </p15:guide>
        <p15:guide id="5" orient="horz" pos="11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650868-ED9C-5F6D-E3B7-2641E6C0A864}" name="Corie Bales" initials="CB" userId="S::corieb@wearedh.com::98856c59-de95-48a4-8114-21d615da853f" providerId="AD"/>
  <p188:author id="{C7F69CA8-545C-3743-C6B5-BA530CF82073}" name="Linda Jones" initials="LJ" userId="S::lindaj@wearedh.com::bfe43098-4248-476b-b76a-8bbd33f63dfb" providerId="AD"/>
  <p188:author id="{AA95E1A9-6417-2605-EE48-382C4E6C1366}" name="Stacie Jones" initials="SJ" userId="S::staciej@wearedh.com::b535c8a6-e0b9-4d90-b88f-fda6b4874d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3A279-3D93-C44E-941A-7F36A39939A6}" v="97" dt="2023-09-28T22:58:24.295"/>
    <p1510:client id="{409E991C-D87E-E2C7-7324-06C30CFC2594}" v="9" dt="2023-09-28T19:49:23.797"/>
    <p1510:client id="{43745FBB-95E4-49F7-B4F5-3831188F307A}" v="1" dt="2023-09-29T15:26:55.009"/>
    <p1510:client id="{60804B01-278F-9294-6DB8-08658D053D72}" v="2" dt="2023-09-28T22:51:23.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3197"/>
  </p:normalViewPr>
  <p:slideViewPr>
    <p:cSldViewPr snapToGrid="0">
      <p:cViewPr varScale="1">
        <p:scale>
          <a:sx n="115" d="100"/>
          <a:sy n="115" d="100"/>
        </p:scale>
        <p:origin x="1080" y="184"/>
      </p:cViewPr>
      <p:guideLst>
        <p:guide orient="horz" pos="3696"/>
        <p:guide pos="3816"/>
        <p:guide pos="4320"/>
        <p:guide pos="3840"/>
        <p:guide orient="horz" pos="1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72FB8-A349-4B43-A9AE-7227A3B014EE}" type="datetimeFigureOut">
              <a:t>9/29/2023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FF296-6B0B-4520-9BAD-141FD3E95F9A}" type="slidenum">
              <a:t>‹#›</a:t>
            </a:fld>
            <a:endParaRPr lang="en-US" dirty="0"/>
          </a:p>
        </p:txBody>
      </p:sp>
    </p:spTree>
    <p:extLst>
      <p:ext uri="{BB962C8B-B14F-4D97-AF65-F5344CB8AC3E}">
        <p14:creationId xmlns:p14="http://schemas.microsoft.com/office/powerpoint/2010/main" val="357197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dirty="0">
                <a:solidFill>
                  <a:srgbClr val="000000"/>
                </a:solidFill>
                <a:latin typeface="Calibri"/>
                <a:cs typeface="Calibri"/>
              </a:rPr>
              <a:t>Hello</a:t>
            </a:r>
            <a:r>
              <a:rPr lang="en-US" b="0" i="0" u="none" strike="noStrike" dirty="0">
                <a:solidFill>
                  <a:srgbClr val="000000"/>
                </a:solidFill>
                <a:effectLst/>
                <a:latin typeface="Calibri"/>
                <a:cs typeface="Calibri"/>
              </a:rPr>
              <a:t>, and thank you for being with us tonight. My name is [name] and I work as a [job title] with [employer]. The presentation tonight is part of the "Friends for Life" campaign funded by the Washington State Health Care Authority. The goal of this presentation and the campaign as a whole is to inform people about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illicit fentanyl</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opioid overdoses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the opioid overdose reversal medication naloxone (Narcan) and</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prevention strategies to help teens avoid opioids including fentanyl</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a:t>
            </a:fld>
            <a:endParaRPr lang="en-US" dirty="0"/>
          </a:p>
        </p:txBody>
      </p:sp>
    </p:spTree>
    <p:extLst>
      <p:ext uri="{BB962C8B-B14F-4D97-AF65-F5344CB8AC3E}">
        <p14:creationId xmlns:p14="http://schemas.microsoft.com/office/powerpoint/2010/main" val="40527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Among the risk factors that may contribute to a teen experimenting with prescription pills (or what they believe are prescription pills), these risk factors tend to be the most common.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Some teens do take illicit fentanyl knowingly. But the most recent Healthy Youth Survey for Washington suggests less than 1% of all teens use prescription pills as a way to get high.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fontAlgn="base"/>
            <a:r>
              <a:rPr lang="en-US" b="0" i="0" u="none" strike="noStrike" dirty="0">
                <a:solidFill>
                  <a:srgbClr val="000000"/>
                </a:solidFill>
                <a:effectLst/>
                <a:latin typeface="Calibri"/>
                <a:cs typeface="Calibri"/>
              </a:rPr>
              <a:t>Other factors like mental health challenges and physical pain may also be reasons why teens seek out prescription pills that </a:t>
            </a:r>
            <a:r>
              <a:rPr lang="en-US" dirty="0">
                <a:solidFill>
                  <a:srgbClr val="000000"/>
                </a:solidFill>
                <a:latin typeface="Calibri"/>
                <a:cs typeface="Calibri"/>
              </a:rPr>
              <a:t>weren't prescribed to them</a:t>
            </a:r>
            <a:r>
              <a:rPr lang="en-US" b="0" i="0" u="none" strike="noStrike" dirty="0">
                <a:solidFill>
                  <a:srgbClr val="000000"/>
                </a:solidFill>
                <a:effectLst/>
                <a:latin typeface="Calibri"/>
                <a:cs typeface="Calibri"/>
              </a:rPr>
              <a:t>. And this, of course, increases their risk of coming into contact with fake pills laced with illicit fentanyl.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10</a:t>
            </a:fld>
            <a:endParaRPr lang="en-US" dirty="0"/>
          </a:p>
        </p:txBody>
      </p:sp>
    </p:spTree>
    <p:extLst>
      <p:ext uri="{BB962C8B-B14F-4D97-AF65-F5344CB8AC3E}">
        <p14:creationId xmlns:p14="http://schemas.microsoft.com/office/powerpoint/2010/main" val="15330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Most teens say they trust their parents or caregivers more than anyone when it comes to information and advice about not trying drugs. They consider you an expert, so what you say to them matters.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The majority of teens who encounter fentanyl do so accidentally – mistaking fake pills for real prescription OxyContin, Adderall, Xanax, or Percocet.</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They typically access these pills on social media apps like Snapchat or from friends who may or may not know that the pill has fentanyl in it.</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fontAlgn="base"/>
            <a:r>
              <a:rPr lang="en-US" b="0" i="0" u="none" strike="noStrike" dirty="0">
                <a:solidFill>
                  <a:srgbClr val="000000"/>
                </a:solidFill>
                <a:effectLst/>
                <a:latin typeface="Calibri"/>
                <a:cs typeface="Calibri"/>
              </a:rPr>
              <a:t>The most important expectation you can set with teens to reduce the risk that they encounter illicit fentanyl is to </a:t>
            </a:r>
            <a:r>
              <a:rPr lang="en-US" b="1" i="0" u="none" strike="noStrike" dirty="0">
                <a:solidFill>
                  <a:srgbClr val="000000"/>
                </a:solidFill>
                <a:effectLst/>
                <a:latin typeface="Calibri"/>
                <a:cs typeface="Calibri"/>
              </a:rPr>
              <a:t>not take or share pills that have not been prescribed to them</a:t>
            </a:r>
            <a:r>
              <a:rPr lang="en-US" b="0" i="0" u="none" strike="noStrike" dirty="0">
                <a:solidFill>
                  <a:srgbClr val="000000"/>
                </a:solidFill>
                <a:effectLst/>
                <a:latin typeface="Calibri"/>
                <a:cs typeface="Calibri"/>
              </a:rPr>
              <a:t>. Teens should know that any pill that wasn't prescribed to them by a doctor </a:t>
            </a:r>
            <a:r>
              <a:rPr lang="en-US" dirty="0">
                <a:solidFill>
                  <a:srgbClr val="000000"/>
                </a:solidFill>
              </a:rPr>
              <a:t>and picked up from a pharmacy may</a:t>
            </a:r>
            <a:r>
              <a:rPr lang="en-US" b="0" i="0" u="none" strike="noStrike" dirty="0">
                <a:solidFill>
                  <a:srgbClr val="000000"/>
                </a:solidFill>
                <a:effectLst/>
                <a:latin typeface="Calibri"/>
                <a:cs typeface="Calibri"/>
              </a:rPr>
              <a:t> contain fentanyl and put them at risk of an overdose or death.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Reinforce that it is never safe or acceptable to take or share prescription pills that aren't theirs.</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11</a:t>
            </a:fld>
            <a:endParaRPr lang="en-US" dirty="0"/>
          </a:p>
        </p:txBody>
      </p:sp>
    </p:spTree>
    <p:extLst>
      <p:ext uri="{BB962C8B-B14F-4D97-AF65-F5344CB8AC3E}">
        <p14:creationId xmlns:p14="http://schemas.microsoft.com/office/powerpoint/2010/main" val="19060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One of the most powerful ways you can help the teens in your life stay safe is to start a conversation about illicit fentanyl. Talking about fentanyl does not make a teenager more likely to try it. In fact, the opposite is true. You are a huge influence, and your words matter.</a:t>
            </a:r>
            <a:r>
              <a:rPr lang="en-US" b="0" i="0" dirty="0">
                <a:solidFill>
                  <a:srgbClr val="000000"/>
                </a:solidFill>
                <a:effectLst/>
                <a:latin typeface="Calibri"/>
                <a:cs typeface="Calibri"/>
              </a:rPr>
              <a:t>​</a:t>
            </a:r>
            <a:endParaRPr lang="en-US" b="0" i="0" dirty="0">
              <a:solidFill>
                <a:srgbClr val="444444"/>
              </a:solidFill>
              <a:effectLst/>
              <a:latin typeface="Arial"/>
              <a:cs typeface="Arial"/>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Keep in mind that successful conversations will:</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Set clear boundaries and expectations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Show you care and that you're on their side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Be open and honest. Ground your concerns in goals you both share, like their health, happiness, and wellness.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Prove you are a reliable source of information</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Research suggests teens are incredibly interested in the "why" behind not taking or sharing pills. They will seek out that information, and if you don't serve as a reliable source for them, they may turn to less reliable places to get that information.</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Show you're attentive to what's going on in the world and in their lives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This goes hand in hand with showing you care. When you show you are interested in their lives, they're more likely to share with you about what's really going on.</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Help them build realistic refusal skills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Even if you believe your teens won't ever try pills, they will face pressure in their lives. These refusal skills work when it comes to saying "no" to more than just drugs. And, even if they never have to use them, they may be able to help a friend who does. </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12</a:t>
            </a:fld>
            <a:endParaRPr lang="en-US" dirty="0"/>
          </a:p>
        </p:txBody>
      </p:sp>
    </p:spTree>
    <p:extLst>
      <p:ext uri="{BB962C8B-B14F-4D97-AF65-F5344CB8AC3E}">
        <p14:creationId xmlns:p14="http://schemas.microsoft.com/office/powerpoint/2010/main" val="6501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Here are some things you can do to make sure the conversation goes well:</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Pick a time and a place where you can both focus.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a:cs typeface="Calibri"/>
              </a:rPr>
              <a:t>Think car rides, mealtimes, and other everyday moments.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Ask open-ended questions and really listen.</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a:cs typeface="Calibri"/>
              </a:rPr>
              <a:t>In fact, plan to listen more than you talk. Avoid giving a lecture.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Stay calm and non-judgmental</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a:cs typeface="Calibri"/>
              </a:rPr>
              <a:t>Nothing shuts down a conversation faster than feeling judged.</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Avoid scare tactics. They don't work.</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a:cs typeface="Calibri"/>
              </a:rPr>
              <a:t>Feeling afraid gets in the way of learning new information. Focus on being informative rather than shocking or scary.</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Tell them how much you care.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a:cs typeface="Calibri"/>
              </a:rPr>
              <a:t>Teens need to know this conversation is coming from a place of love.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Keep the conversation going.</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a:cs typeface="Calibri"/>
              </a:rPr>
              <a:t>Several short conversations work better than one “Big Talk.” Keep checking in and sharing information.</a:t>
            </a:r>
            <a:endParaRPr lang="en-US" sz="1800"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13</a:t>
            </a:fld>
            <a:endParaRPr lang="en-US" dirty="0"/>
          </a:p>
        </p:txBody>
      </p:sp>
    </p:spTree>
    <p:extLst>
      <p:ext uri="{BB962C8B-B14F-4D97-AF65-F5344CB8AC3E}">
        <p14:creationId xmlns:p14="http://schemas.microsoft.com/office/powerpoint/2010/main" val="2375205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SUGGESTED SCRIPT:</a:t>
            </a:r>
            <a:endParaRPr lang="en-US" dirty="0"/>
          </a:p>
          <a:p>
            <a:endParaRPr lang="en-US" dirty="0">
              <a:solidFill>
                <a:srgbClr val="000000"/>
              </a:solidFill>
            </a:endParaRPr>
          </a:p>
          <a:p>
            <a:pPr algn="l"/>
            <a:r>
              <a:rPr lang="en-US" b="0" i="0" u="none" strike="noStrike" dirty="0">
                <a:solidFill>
                  <a:srgbClr val="000000"/>
                </a:solidFill>
                <a:effectLst/>
                <a:latin typeface="Calibri"/>
                <a:cs typeface="Calibri"/>
              </a:rPr>
              <a:t>There are many ways to start a successful conversation with the teens in your life. These are suggestions to introduce the topic if you don't feel sure where to begin.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[REVIEW SUGGESTIONS ON THE SLIDE]</a:t>
            </a:r>
            <a:endParaRPr lang="en-US"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14</a:t>
            </a:fld>
            <a:endParaRPr lang="en-US" dirty="0"/>
          </a:p>
        </p:txBody>
      </p:sp>
    </p:spTree>
    <p:extLst>
      <p:ext uri="{BB962C8B-B14F-4D97-AF65-F5344CB8AC3E}">
        <p14:creationId xmlns:p14="http://schemas.microsoft.com/office/powerpoint/2010/main" val="172920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15</a:t>
            </a:fld>
            <a:endParaRPr lang="en-US" dirty="0"/>
          </a:p>
        </p:txBody>
      </p:sp>
    </p:spTree>
    <p:extLst>
      <p:ext uri="{BB962C8B-B14F-4D97-AF65-F5344CB8AC3E}">
        <p14:creationId xmlns:p14="http://schemas.microsoft.com/office/powerpoint/2010/main" val="321169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16</a:t>
            </a:fld>
            <a:endParaRPr lang="en-US" dirty="0"/>
          </a:p>
        </p:txBody>
      </p:sp>
    </p:spTree>
    <p:extLst>
      <p:ext uri="{BB962C8B-B14F-4D97-AF65-F5344CB8AC3E}">
        <p14:creationId xmlns:p14="http://schemas.microsoft.com/office/powerpoint/2010/main" val="134574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At the end of the day, conversations like this don't have to be "perfect." They just have to happen.   </a:t>
            </a:r>
            <a:r>
              <a:rPr lang="en-US"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17</a:t>
            </a:fld>
            <a:endParaRPr lang="en-US" dirty="0"/>
          </a:p>
        </p:txBody>
      </p:sp>
    </p:spTree>
    <p:extLst>
      <p:ext uri="{BB962C8B-B14F-4D97-AF65-F5344CB8AC3E}">
        <p14:creationId xmlns:p14="http://schemas.microsoft.com/office/powerpoint/2010/main" val="370336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Refusal skills are practical and concrete ways for teens to either learn to refuse offers to try pills or other drugs or to avoid the situation altogether. Walk your teens through these options and decide which ones they feel most comfortable planning to use in the event that they need to. Remind them that friends won't encourage them to take unsafe risks or pressure them to do something they don't want to.</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Send a signal</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a:cs typeface="Calibri"/>
              </a:rPr>
              <a:t>Agree on a code your teen can text or call you with to come pick them up ASAP</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Pass the blame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Be the "bad guy" your teen can use to get out of an awkward or harmful situation. They can say, "I'd be grounded for life if my parents/caregivers found out."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Offer an alternative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This strategy is about suggesting a different activity than using pills or other drugs. Getting a bite to eat, taking a walk, playing video games, etc. are all viable options.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Make an excuse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This strategy sounds like, "I have a huge test tomorrow," or "I have sports practice I can't miss," or "I have family coming in from out of town." Some excuse to explain why they don't want to try whatever they're being offered.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Avoid the situation</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This strategy is simply about not going places or hanging around people who are likely to be trying pills or any other drugs. It could mean declining an invitation to a party or avoiding going to a certain person's house.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Be honest</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At the end of the day, "No." is a complete sentence. It's OK for your teen to be honest and say they simply do not want to try whatever they're being offered, no explanation necessary. This one may feel hard to do in the face of pressure, but it does work.</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Be an advocate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Teens care what their friends think. If they're ever in a position to refuse an offer to use drugs, your teen can take it a step beyond these other skills and actually share what they know about the risks of trying pills or other drugs. By advocating for themselves, they will no doubt also be influencing others.</a:t>
            </a:r>
            <a:endParaRPr lang="en-US" sz="1800" b="0" i="0" dirty="0">
              <a:solidFill>
                <a:srgbClr val="444444"/>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18</a:t>
            </a:fld>
            <a:endParaRPr lang="en-US" dirty="0"/>
          </a:p>
        </p:txBody>
      </p:sp>
    </p:spTree>
    <p:extLst>
      <p:ext uri="{BB962C8B-B14F-4D97-AF65-F5344CB8AC3E}">
        <p14:creationId xmlns:p14="http://schemas.microsoft.com/office/powerpoint/2010/main" val="24168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dirty="0">
                <a:solidFill>
                  <a:srgbClr val="000000"/>
                </a:solidFill>
                <a:effectLst/>
                <a:latin typeface="Calibri"/>
                <a:cs typeface="Calibri"/>
              </a:rPr>
              <a:t>​</a:t>
            </a:r>
            <a:r>
              <a:rPr lang="en-US" dirty="0">
                <a:solidFill>
                  <a:srgbClr val="000000"/>
                </a:solidFill>
                <a:latin typeface="Calibri"/>
                <a:cs typeface="Calibri"/>
              </a:rPr>
              <a:t>SUGGESTED SCRIPT</a:t>
            </a:r>
            <a:endParaRPr lang="en-US" b="0" i="0" dirty="0">
              <a:solidFill>
                <a:srgbClr val="444444"/>
              </a:solidFill>
              <a:effectLst/>
              <a:latin typeface="Calibri"/>
              <a:cs typeface="Calibri"/>
            </a:endParaRPr>
          </a:p>
          <a:p>
            <a:endParaRPr lang="en-US" dirty="0">
              <a:solidFill>
                <a:srgbClr val="000000"/>
              </a:solidFill>
              <a:latin typeface="Calibri"/>
              <a:cs typeface="Calibri"/>
            </a:endParaRPr>
          </a:p>
          <a:p>
            <a:r>
              <a:rPr lang="en-US" dirty="0">
                <a:solidFill>
                  <a:srgbClr val="000000"/>
                </a:solidFill>
              </a:rPr>
              <a:t>When it comes to supporting your teens, you are not alone. Relationships, connection, and feeling like you belong are some of the most powerful protective factors that help keep people safe. Think of your teen's circle of friends as a literal protective force field surrounding them.  </a:t>
            </a:r>
          </a:p>
          <a:p>
            <a:r>
              <a:rPr lang="en-US" dirty="0">
                <a:solidFill>
                  <a:srgbClr val="000000"/>
                </a:solidFill>
              </a:rPr>
              <a:t> </a:t>
            </a:r>
            <a:endParaRPr lang="en-US" dirty="0">
              <a:solidFill>
                <a:srgbClr val="000000"/>
              </a:solidFill>
              <a:cs typeface="Calibri"/>
            </a:endParaRPr>
          </a:p>
          <a:p>
            <a:r>
              <a:rPr lang="en-US" dirty="0">
                <a:solidFill>
                  <a:srgbClr val="000000"/>
                </a:solidFill>
              </a:rPr>
              <a:t>I can't really stress this enough. Information is powerful, absolutely. But healthy friendships – </a:t>
            </a:r>
            <a:r>
              <a:rPr lang="en-US" i="1" dirty="0">
                <a:solidFill>
                  <a:srgbClr val="000000"/>
                </a:solidFill>
              </a:rPr>
              <a:t>healthy connections – </a:t>
            </a:r>
            <a:r>
              <a:rPr lang="en-US" dirty="0">
                <a:solidFill>
                  <a:srgbClr val="000000"/>
                </a:solidFill>
              </a:rPr>
              <a:t>are the most powerful antidote to the factors that might put a teen at risk of trying pills or other drugs.  </a:t>
            </a:r>
            <a:endParaRPr lang="en-US" dirty="0"/>
          </a:p>
          <a:p>
            <a:endParaRPr lang="en-US" dirty="0">
              <a:solidFill>
                <a:srgbClr val="000000"/>
              </a:solidFill>
              <a:latin typeface="Calibri"/>
              <a:cs typeface="Calibri"/>
            </a:endParaRPr>
          </a:p>
          <a:p>
            <a:pPr algn="l" rtl="0" fontAlgn="base"/>
            <a:r>
              <a:rPr lang="en-US" b="0" i="0" u="none" strike="noStrike" dirty="0">
                <a:solidFill>
                  <a:srgbClr val="000000"/>
                </a:solidFill>
                <a:effectLst/>
                <a:latin typeface="Calibri"/>
                <a:cs typeface="Calibri"/>
              </a:rPr>
              <a:t>You can't control and aren't responsible for every friend your teen makes, but you can help them reflect on the qualities they want in a friend, what values are important to share (including not using pills or other drugs), and how they should expect to be treated in a healthy friendship.</a:t>
            </a:r>
            <a:endParaRPr lang="en-US" b="0" i="0" dirty="0">
              <a:solidFill>
                <a:srgbClr val="444444"/>
              </a:solidFill>
              <a:effectLst/>
              <a:latin typeface="Calibri"/>
              <a:cs typeface="Calibri"/>
            </a:endParaRPr>
          </a:p>
          <a:p>
            <a:endParaRPr lang="en-US" dirty="0">
              <a:cs typeface="Calibri"/>
            </a:endParaRPr>
          </a:p>
          <a:p>
            <a:r>
              <a:rPr lang="en-US" dirty="0"/>
              <a:t>You can also get to know the people they're spending time with. And get to know their friends' parents too. When and where it's appropriate, talk to them and share what you know about the risks of fake pills and illicit fentanyl.  </a:t>
            </a:r>
            <a:endParaRPr lang="en-US" dirty="0">
              <a:cs typeface="Calibri"/>
            </a:endParaRPr>
          </a:p>
          <a:p>
            <a:r>
              <a:rPr lang="en-US" dirty="0"/>
              <a:t> </a:t>
            </a:r>
            <a:endParaRPr lang="en-US" dirty="0">
              <a:cs typeface="Calibri"/>
            </a:endParaRPr>
          </a:p>
          <a:p>
            <a:r>
              <a:rPr lang="en-US" dirty="0"/>
              <a:t>Because you are also a part of your teens' friends' circle of people, and you can help protect them too.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19</a:t>
            </a:fld>
            <a:endParaRPr lang="en-US" dirty="0"/>
          </a:p>
        </p:txBody>
      </p:sp>
    </p:spTree>
    <p:extLst>
      <p:ext uri="{BB962C8B-B14F-4D97-AF65-F5344CB8AC3E}">
        <p14:creationId xmlns:p14="http://schemas.microsoft.com/office/powerpoint/2010/main" val="31555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a:cs typeface="Calibri"/>
              </a:rPr>
              <a:t>SUGGESTED SCRIPT</a:t>
            </a:r>
          </a:p>
          <a:p>
            <a:endParaRPr lang="en-US" dirty="0">
              <a:solidFill>
                <a:srgbClr val="000000"/>
              </a:solidFill>
              <a:latin typeface="Calibri"/>
              <a:cs typeface="Calibri"/>
            </a:endParaRPr>
          </a:p>
          <a:p>
            <a:r>
              <a:rPr lang="en-US" b="0" i="0" dirty="0">
                <a:solidFill>
                  <a:srgbClr val="000000"/>
                </a:solidFill>
                <a:effectLst/>
                <a:latin typeface="Calibri"/>
                <a:cs typeface="Calibri"/>
              </a:rPr>
              <a:t>Tonight, we're going to share the basics about opioids and fentanyl, including what you need to know about the overdose crisis in Washington state. We'll also cover specific prevention strategies to help the teens in your life avoid opioids altogether and give you information about naloxone (or Narcan), a medication that helps reverse an opioid overdose. </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2</a:t>
            </a:fld>
            <a:endParaRPr lang="en-US" dirty="0"/>
          </a:p>
        </p:txBody>
      </p:sp>
    </p:spTree>
    <p:extLst>
      <p:ext uri="{BB962C8B-B14F-4D97-AF65-F5344CB8AC3E}">
        <p14:creationId xmlns:p14="http://schemas.microsoft.com/office/powerpoint/2010/main" val="1063229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SUGGESTED SCRIPT:</a:t>
            </a:r>
          </a:p>
          <a:p>
            <a:endParaRPr lang="en-US" dirty="0">
              <a:solidFill>
                <a:srgbClr val="000000"/>
              </a:solidFill>
            </a:endParaRPr>
          </a:p>
          <a:p>
            <a:pPr algn="l"/>
            <a:r>
              <a:rPr lang="en-US" b="0" i="0" u="none" strike="noStrike" dirty="0">
                <a:solidFill>
                  <a:srgbClr val="000000"/>
                </a:solidFill>
                <a:effectLst/>
              </a:rPr>
              <a:t>Naloxone, also known by the brand name Narcan, is a medication that reverses opioid overdoses. It is available most commonly as a nasal spray but also comes as an intramuscular injection. </a:t>
            </a:r>
            <a:endParaRPr lang="en-US" b="0" i="0" dirty="0">
              <a:solidFill>
                <a:srgbClr val="000000"/>
              </a:solidFill>
              <a:effectLst/>
            </a:endParaRPr>
          </a:p>
          <a:p>
            <a:pPr algn="l"/>
            <a:endParaRPr lang="en-US" b="0" i="0" dirty="0">
              <a:solidFill>
                <a:srgbClr val="000000"/>
              </a:solidFill>
              <a:effectLst/>
            </a:endParaRPr>
          </a:p>
          <a:p>
            <a:r>
              <a:rPr lang="en-US" b="0" i="0" u="none" strike="noStrike" dirty="0">
                <a:solidFill>
                  <a:srgbClr val="000000"/>
                </a:solidFill>
                <a:effectLst/>
              </a:rPr>
              <a:t>Naloxone is simple, safe, and legal to carry and use. You don't need any special training to administer naloxone</a:t>
            </a:r>
            <a:r>
              <a:rPr lang="en-US" dirty="0">
                <a:solidFill>
                  <a:srgbClr val="000000"/>
                </a:solidFill>
              </a:rPr>
              <a:t>, there are easy to follow instructions on the package.</a:t>
            </a:r>
            <a:r>
              <a:rPr lang="en-US" b="0" i="0" u="none" strike="noStrike" dirty="0">
                <a:solidFill>
                  <a:srgbClr val="000000"/>
                </a:solidFill>
                <a:effectLst/>
              </a:rPr>
              <a:t> The Federal Drug Administration recently approved two over-the-counter naloxone sprays that will be available at stores like CVS, Rite Aid, and Walgreens. Washington state also has laws called Good Samaritan Laws which protect people who call 911 in the event of an overdose from prosecution from simple drug possession. If you suspect someone has overdosed, you should ALWAYS call 911.</a:t>
            </a:r>
            <a:endParaRPr lang="en-US" dirty="0">
              <a:solidFill>
                <a:srgbClr val="000000"/>
              </a:solidFill>
              <a:ea typeface="Calibri"/>
              <a:cs typeface="Calibri"/>
            </a:endParaRPr>
          </a:p>
          <a:p>
            <a:pPr algn="l"/>
            <a:endParaRPr lang="en-US" b="0" i="0" dirty="0">
              <a:solidFill>
                <a:srgbClr val="000000"/>
              </a:solidFill>
              <a:effectLst/>
              <a:latin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20</a:t>
            </a:fld>
            <a:endParaRPr lang="en-US" dirty="0"/>
          </a:p>
        </p:txBody>
      </p:sp>
    </p:spTree>
    <p:extLst>
      <p:ext uri="{BB962C8B-B14F-4D97-AF65-F5344CB8AC3E}">
        <p14:creationId xmlns:p14="http://schemas.microsoft.com/office/powerpoint/2010/main" val="3427914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SUGGESTED SCRIPT:</a:t>
            </a:r>
          </a:p>
          <a:p>
            <a:endParaRPr lang="en-US" dirty="0">
              <a:solidFill>
                <a:srgbClr val="000000"/>
              </a:solidFill>
            </a:endParaRPr>
          </a:p>
          <a:p>
            <a:pPr algn="l"/>
            <a:r>
              <a:rPr lang="en-US" b="0" i="0" u="none" strike="noStrike" dirty="0">
                <a:solidFill>
                  <a:srgbClr val="000000"/>
                </a:solidFill>
                <a:effectLst/>
              </a:rPr>
              <a:t>Our brains have opioid receptors. Naloxone (or Narcan) is a type of medication called an opioid antagonist. What that means is it blocks opioids from binding to the receptors in our brain. If someone is overdosing on opioids, naloxone will help reverse the effects and help them wake up/start breathing again. </a:t>
            </a:r>
            <a:endParaRPr lang="en-US" b="0" i="0" dirty="0">
              <a:solidFill>
                <a:srgbClr val="000000"/>
              </a:solidFill>
              <a:effectLst/>
            </a:endParaRPr>
          </a:p>
          <a:p>
            <a:pPr algn="l"/>
            <a:endParaRPr lang="en-US" b="0" i="0" dirty="0">
              <a:solidFill>
                <a:srgbClr val="000000"/>
              </a:solidFill>
              <a:effectLst/>
            </a:endParaRPr>
          </a:p>
          <a:p>
            <a:pPr algn="l"/>
            <a:r>
              <a:rPr lang="en-US" b="0" i="0" u="none" strike="noStrike" dirty="0">
                <a:solidFill>
                  <a:srgbClr val="000000"/>
                </a:solidFill>
                <a:effectLst/>
              </a:rPr>
              <a:t>Naloxone has no effect on someone who is not on opioids, meaning even if you give it to someone and they are not overdosing, you cannot hurt them by giving them naloxone. It also does not work to treat the effects of other drugs or alcohol. It only works for opioids like illicit fentanyl. </a:t>
            </a:r>
            <a:endParaRPr lang="en-US" b="0" i="0" dirty="0">
              <a:solidFill>
                <a:srgbClr val="000000"/>
              </a:solidFill>
              <a:effectLst/>
            </a:endParaRPr>
          </a:p>
          <a:p>
            <a:pPr algn="l"/>
            <a:endParaRPr lang="en-US" b="0" i="0" dirty="0">
              <a:solidFill>
                <a:srgbClr val="000000"/>
              </a:solidFill>
              <a:effectLst/>
            </a:endParaRPr>
          </a:p>
          <a:p>
            <a:pPr algn="l"/>
            <a:r>
              <a:rPr lang="en-US" b="0" i="0" u="none" strike="noStrike" dirty="0">
                <a:solidFill>
                  <a:srgbClr val="000000"/>
                </a:solidFill>
                <a:effectLst/>
              </a:rPr>
              <a:t>Naloxone is not habit-forming and has no side effects. However, if someone who regularly uses opioids experiences an overdose and receives naloxone, they may go into withdrawals.</a:t>
            </a:r>
            <a:endParaRPr lang="en-US" b="0" i="0" dirty="0">
              <a:solidFill>
                <a:srgbClr val="000000"/>
              </a:solidFill>
              <a:effectLst/>
            </a:endParaRPr>
          </a:p>
          <a:p>
            <a:pPr algn="l"/>
            <a:endParaRPr lang="en-US" b="0" i="0" dirty="0">
              <a:solidFill>
                <a:srgbClr val="000000"/>
              </a:solidFill>
              <a:effectLst/>
            </a:endParaRPr>
          </a:p>
          <a:p>
            <a:pPr algn="l"/>
            <a:r>
              <a:rPr lang="en-US" b="0" i="0" u="none" strike="noStrike" dirty="0">
                <a:solidFill>
                  <a:srgbClr val="000000"/>
                </a:solidFill>
                <a:effectLst/>
              </a:rPr>
              <a:t>Having naloxone as part of an emergency aid kit will not make teens more likely to try opioids. It may, however, save someone's life in the event of an emergency. It is the most effective tool we have to save lives, and you can make a difference just by having it on hand.</a:t>
            </a:r>
            <a:endParaRPr lang="en-US" dirty="0"/>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21</a:t>
            </a:fld>
            <a:endParaRPr lang="en-US" dirty="0"/>
          </a:p>
        </p:txBody>
      </p:sp>
    </p:spTree>
    <p:extLst>
      <p:ext uri="{BB962C8B-B14F-4D97-AF65-F5344CB8AC3E}">
        <p14:creationId xmlns:p14="http://schemas.microsoft.com/office/powerpoint/2010/main" val="233421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SUGGESTED SCRIPT:</a:t>
            </a:r>
          </a:p>
          <a:p>
            <a:endParaRPr lang="en-US" dirty="0">
              <a:solidFill>
                <a:srgbClr val="000000"/>
              </a:solidFill>
            </a:endParaRPr>
          </a:p>
          <a:p>
            <a:r>
              <a:rPr lang="en-US" b="0" i="0" dirty="0">
                <a:solidFill>
                  <a:srgbClr val="000000"/>
                </a:solidFill>
                <a:effectLst/>
              </a:rPr>
              <a:t>You can find additional information and resources at the Friends for Life website at WAFriendsForLife.com. In the parent toolkit, you will find brochures, conversation guides, and videos with more details. The conversation guide and brochures are also available here in print tonight. Feel free to pick those up before you go. </a:t>
            </a:r>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22</a:t>
            </a:fld>
            <a:endParaRPr lang="en-US" dirty="0"/>
          </a:p>
        </p:txBody>
      </p:sp>
    </p:spTree>
    <p:extLst>
      <p:ext uri="{BB962C8B-B14F-4D97-AF65-F5344CB8AC3E}">
        <p14:creationId xmlns:p14="http://schemas.microsoft.com/office/powerpoint/2010/main" val="1674439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Thank you so much for being here tonight. With your help, we can put an end to youth opioid overdoses.  I am happy to answer your questions at this time.</a:t>
            </a:r>
          </a:p>
        </p:txBody>
      </p:sp>
      <p:sp>
        <p:nvSpPr>
          <p:cNvPr id="4" name="Slide Number Placeholder 3"/>
          <p:cNvSpPr>
            <a:spLocks noGrp="1"/>
          </p:cNvSpPr>
          <p:nvPr>
            <p:ph type="sldNum" sz="quarter" idx="5"/>
          </p:nvPr>
        </p:nvSpPr>
        <p:spPr/>
        <p:txBody>
          <a:bodyPr/>
          <a:lstStyle/>
          <a:p>
            <a:fld id="{E17FF296-6B0B-4520-9BAD-141FD3E95F9A}" type="slidenum">
              <a:rPr lang="en-US"/>
              <a:t>23</a:t>
            </a:fld>
            <a:endParaRPr lang="en-US" dirty="0"/>
          </a:p>
        </p:txBody>
      </p:sp>
    </p:spTree>
    <p:extLst>
      <p:ext uri="{BB962C8B-B14F-4D97-AF65-F5344CB8AC3E}">
        <p14:creationId xmlns:p14="http://schemas.microsoft.com/office/powerpoint/2010/main" val="257280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Some of you may already know the information I'll cover on these next few slides, but I want to briefly touch on the basics so we all have the same facts.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Opioids are a type of drug used to manage and relieve pain by binding to nerve receptors in the brain, spinal cord, and other organs.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panose="020F0502020204030204" pitchFamily="34" charset="0"/>
              </a:rPr>
              <a:t>Regulated (legal) opioids, like OxyContin or Vicodin, are often prescribed following surgeries or injuries or as part of cancer treatment.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Unregulated (illicit) opioids, like heroin, are sold as street drugs.</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will see that there is a legal/highly regulated version of fentanyl and an illicit/unregulated version. Tonight, we will be focusing on illicit fentanyl.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3</a:t>
            </a:fld>
            <a:endParaRPr lang="en-US" dirty="0"/>
          </a:p>
        </p:txBody>
      </p:sp>
    </p:spTree>
    <p:extLst>
      <p:ext uri="{BB962C8B-B14F-4D97-AF65-F5344CB8AC3E}">
        <p14:creationId xmlns:p14="http://schemas.microsoft.com/office/powerpoint/2010/main" val="368392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There are several key differences between regulated (legal) opioids and unregulated (illicit) opioids. These key differences relate to:</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how and where the opioid is produced</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where and by whom it gets distributed</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buFont typeface="Arial" panose="020B0604020202020204" pitchFamily="34" charset="0"/>
              <a:buChar char="•"/>
            </a:pPr>
            <a:endParaRPr lang="en-US" sz="1800" dirty="0">
              <a:solidFill>
                <a:srgbClr val="000000"/>
              </a:solidFill>
              <a:latin typeface="Calibri"/>
              <a:cs typeface="Calibri"/>
            </a:endParaRPr>
          </a:p>
          <a:p>
            <a:pPr algn="l" rtl="0" fontAlgn="base"/>
            <a:r>
              <a:rPr lang="en-US" b="0" i="0" u="none" strike="noStrike" dirty="0">
                <a:solidFill>
                  <a:srgbClr val="000000"/>
                </a:solidFill>
                <a:effectLst/>
                <a:latin typeface="Calibri"/>
                <a:cs typeface="Calibri"/>
              </a:rPr>
              <a:t>These measures are designed to help keep people safe.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Part of what makes unregulated opioids like illicit fentanyl so harmful is that it is made in uncontrolled environments where the strength of each batch of pills, or even each individual pill, can vary dramatically. Some pills may contain very little illicit fentanyl, some contain lethal doses, and there's no way to tell them apart.</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4</a:t>
            </a:fld>
            <a:endParaRPr lang="en-US" dirty="0"/>
          </a:p>
        </p:txBody>
      </p:sp>
    </p:spTree>
    <p:extLst>
      <p:ext uri="{BB962C8B-B14F-4D97-AF65-F5344CB8AC3E}">
        <p14:creationId xmlns:p14="http://schemas.microsoft.com/office/powerpoint/2010/main" val="247496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r>
              <a:rPr lang="en-US"/>
              <a:t>The main effect of any opioid is pain relief. Two side effects are drowsiness and slowed down breathing. </a:t>
            </a:r>
            <a:endParaRPr lang="en-US" dirty="0"/>
          </a:p>
          <a:p>
            <a:endParaRPr lang="en-US" dirty="0"/>
          </a:p>
          <a:p>
            <a:r>
              <a:rPr lang="en-US" dirty="0"/>
              <a:t>Often when someone is experiencing an opioid overdose, they appear to be sleeping, but they cannot wake up. Another sign a person has overdosed is that their skin begins to turn blue, gray, or purple, which is caused by a lack of oxygen from slow or no breathing.</a:t>
            </a:r>
            <a:endParaRPr lang="en-US" dirty="0">
              <a:ea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5</a:t>
            </a:fld>
            <a:endParaRPr lang="en-US" dirty="0"/>
          </a:p>
        </p:txBody>
      </p:sp>
    </p:spTree>
    <p:extLst>
      <p:ext uri="{BB962C8B-B14F-4D97-AF65-F5344CB8AC3E}">
        <p14:creationId xmlns:p14="http://schemas.microsoft.com/office/powerpoint/2010/main" val="60541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Fentanyl is a powerful, fast-acting opioid about 50 times stronger than heroin and 100 times stronger than morphine.</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Illicit fentanyl is sold on the streets, usually as a pill or powder. It can be pressed into pills that look just like real prescription OxyContin, Adderall, Xanax, Percocet, and more. These fake pill laced with fentanyl are nearly impossible to distinguish from the real prescription pills they resemble.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It can also be mixed into other illicit drugs like cocaine and MDMA.</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Because illicit fentanyl is so strong, a tiny amount can cause an overdose, and because it is fast-acting, those overdoses tend to set in very quickly.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6</a:t>
            </a:fld>
            <a:endParaRPr lang="en-US" dirty="0"/>
          </a:p>
        </p:txBody>
      </p:sp>
    </p:spTree>
    <p:extLst>
      <p:ext uri="{BB962C8B-B14F-4D97-AF65-F5344CB8AC3E}">
        <p14:creationId xmlns:p14="http://schemas.microsoft.com/office/powerpoint/2010/main" val="95094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a:cs typeface="Calibri"/>
              </a:rPr>
              <a:t>SUGGESTED SCRIPT</a:t>
            </a:r>
          </a:p>
          <a:p>
            <a:endParaRPr lang="en-US" dirty="0">
              <a:solidFill>
                <a:srgbClr val="000000"/>
              </a:solidFill>
              <a:latin typeface="Calibri"/>
              <a:cs typeface="Calibri"/>
            </a:endParaRPr>
          </a:p>
          <a:p>
            <a:r>
              <a:rPr lang="en-US" b="0" i="0" u="none" strike="noStrike" dirty="0">
                <a:solidFill>
                  <a:srgbClr val="000000"/>
                </a:solidFill>
                <a:effectLst/>
                <a:latin typeface="Calibri"/>
                <a:cs typeface="Calibri"/>
              </a:rPr>
              <a:t>These real-life examples, pulled from the Drug Enforcement Administration of the U.S., show how similar fake, fentanyl-laced pills look compared to the real prescription medication. Especially when you don't have the real thing to compare it to, these fake pills are so similar in their shape, size, and color that they are nearly impossible to identify as counterfeits.</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7</a:t>
            </a:fld>
            <a:endParaRPr lang="en-US" dirty="0"/>
          </a:p>
        </p:txBody>
      </p:sp>
    </p:spTree>
    <p:extLst>
      <p:ext uri="{BB962C8B-B14F-4D97-AF65-F5344CB8AC3E}">
        <p14:creationId xmlns:p14="http://schemas.microsoft.com/office/powerpoint/2010/main" val="109205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Here's what you need to know about the overdose crisis in Washington state: </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In Washington and across the U.S., illicit fentanyl and other powerful additives are making street drugs more unpredictable and harmful.</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The rate of youth overdose has increased in recent years, and illicit fentanyl is a big part of the reason why.</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HOWEVER, most teens are not actively seeking out or knowingly experimenting with opioids, including fentanyl. And the overall number of Washington minors who have died from a fentanyl overdose remains relatively low.</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Still, one life lost is one too many. Fentanyl is hurting the people we care about, and just by being informed and educating others, we can help keep one another safe.</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Here's what I want you to take away from this slide:</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The risks of illicit fentanyl are very real. Fentanyl is increasing overdose and death rates in every part of Washington.</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 AT THE SAME TIME, most young people are not intentionally taking fentanyl. In fact, most young people report that they don't experiment with pills of any kind.</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BUT because illicit fentanyl is so harmful, it is still important for everyone (teens included) to understand the risks of illicit fentanyl and know how to avoid it.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8</a:t>
            </a:fld>
            <a:endParaRPr lang="en-US" dirty="0"/>
          </a:p>
        </p:txBody>
      </p:sp>
    </p:spTree>
    <p:extLst>
      <p:ext uri="{BB962C8B-B14F-4D97-AF65-F5344CB8AC3E}">
        <p14:creationId xmlns:p14="http://schemas.microsoft.com/office/powerpoint/2010/main" val="94280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cs typeface="Calibri"/>
              </a:rPr>
              <a:t>SUGGESTED SCRIPT</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There's a lot you can do to educate the teens in your life about illicit fentanyl and prepare them to avoid any pressure they may face to experiment with drugs.</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u="none" strike="noStrike" dirty="0">
                <a:solidFill>
                  <a:srgbClr val="000000"/>
                </a:solidFill>
                <a:effectLst/>
                <a:latin typeface="Calibri"/>
                <a:cs typeface="Calibri"/>
              </a:rPr>
              <a:t>This includes:</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Understanding potential risk factors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Setting expectations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Talking about fentanyl</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Teaching practical refusal skills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Getting to know their friends and their friends' parents/caregivers</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a:cs typeface="Calibri"/>
              </a:rPr>
              <a:t>Helping them build healthy friendships from a young age</a:t>
            </a:r>
            <a:r>
              <a:rPr lang="en-US" sz="1800" b="0" i="0" dirty="0">
                <a:solidFill>
                  <a:srgbClr val="000000"/>
                </a:solidFill>
                <a:effectLst/>
                <a:latin typeface="Calibri"/>
                <a:cs typeface="Calibri"/>
              </a:rPr>
              <a:t>​</a:t>
            </a:r>
            <a:endParaRPr lang="en-US" sz="1800" b="0" i="0" dirty="0">
              <a:solidFill>
                <a:srgbClr val="444444"/>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7FF296-6B0B-4520-9BAD-141FD3E95F9A}" type="slidenum">
              <a:rPr lang="en-US" smtClean="0"/>
              <a:t>9</a:t>
            </a:fld>
            <a:endParaRPr lang="en-US" dirty="0"/>
          </a:p>
        </p:txBody>
      </p:sp>
    </p:spTree>
    <p:extLst>
      <p:ext uri="{BB962C8B-B14F-4D97-AF65-F5344CB8AC3E}">
        <p14:creationId xmlns:p14="http://schemas.microsoft.com/office/powerpoint/2010/main" val="331996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1264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36512"/>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2"/>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4167468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01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82683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766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36512"/>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2"/>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4233528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72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62970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493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8181132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88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19CFE5E-5B62-C89B-4793-D8FE4C9EEB9A}"/>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2"/>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473C9831-8A35-8C97-CB8A-39CC7F1A3C0B}"/>
              </a:ext>
            </a:extLst>
          </p:cNvPr>
          <p:cNvSpPr>
            <a:spLocks noGrp="1"/>
          </p:cNvSpPr>
          <p:nvPr>
            <p:ph idx="1"/>
          </p:nvPr>
        </p:nvSpPr>
        <p:spPr>
          <a:xfrm>
            <a:off x="824130" y="2171700"/>
            <a:ext cx="4379773" cy="4117588"/>
          </a:xfrm>
          <a:prstGeom prst="rect">
            <a:avLst/>
          </a:prstGeom>
        </p:spPr>
        <p:txBody>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C08ABDF4-889A-26DE-FBDE-A088252449F6}"/>
              </a:ext>
            </a:extLst>
          </p:cNvPr>
          <p:cNvSpPr>
            <a:spLocks noGrp="1"/>
          </p:cNvSpPr>
          <p:nvPr>
            <p:ph idx="10"/>
          </p:nvPr>
        </p:nvSpPr>
        <p:spPr>
          <a:xfrm>
            <a:off x="6988097" y="2171700"/>
            <a:ext cx="4379773" cy="4082400"/>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8">
            <a:extLst>
              <a:ext uri="{FF2B5EF4-FFF2-40B4-BE49-F238E27FC236}">
                <a16:creationId xmlns:a16="http://schemas.microsoft.com/office/drawing/2014/main" id="{89D88C5B-07CA-F8F2-F060-159E61B4E8A2}"/>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622848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016367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6252117"/>
            <a:ext cx="9786124" cy="360749"/>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Content Placeholder 5">
            <a:extLst>
              <a:ext uri="{FF2B5EF4-FFF2-40B4-BE49-F238E27FC236}">
                <a16:creationId xmlns:a16="http://schemas.microsoft.com/office/drawing/2014/main" id="{E8D5565B-2BFC-5D7B-8449-D1F58B17F322}"/>
              </a:ext>
            </a:extLst>
          </p:cNvPr>
          <p:cNvSpPr>
            <a:spLocks noGrp="1"/>
          </p:cNvSpPr>
          <p:nvPr>
            <p:ph sz="quarter" idx="10"/>
          </p:nvPr>
        </p:nvSpPr>
        <p:spPr>
          <a:xfrm>
            <a:off x="824130" y="818385"/>
            <a:ext cx="10942637" cy="519762"/>
          </a:xfrm>
          <a:prstGeom prst="rect">
            <a:avLst/>
          </a:prstGeom>
        </p:spPr>
        <p:txBody>
          <a:bodyPr/>
          <a:lstStyle>
            <a:lvl1pPr marL="0" indent="0">
              <a:buNone/>
              <a:defRPr sz="3600">
                <a:solidFill>
                  <a:schemeClr val="accent2"/>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
        <p:nvSpPr>
          <p:cNvPr id="7" name="Content Placeholder 5">
            <a:extLst>
              <a:ext uri="{FF2B5EF4-FFF2-40B4-BE49-F238E27FC236}">
                <a16:creationId xmlns:a16="http://schemas.microsoft.com/office/drawing/2014/main" id="{4EFB2EFC-B4A3-5080-FA84-133EFC6B2F4E}"/>
              </a:ext>
            </a:extLst>
          </p:cNvPr>
          <p:cNvSpPr>
            <a:spLocks noGrp="1"/>
          </p:cNvSpPr>
          <p:nvPr>
            <p:ph sz="quarter" idx="11"/>
          </p:nvPr>
        </p:nvSpPr>
        <p:spPr>
          <a:xfrm>
            <a:off x="816696" y="1401965"/>
            <a:ext cx="10942637" cy="519762"/>
          </a:xfrm>
          <a:prstGeom prst="rect">
            <a:avLst/>
          </a:prstGeom>
        </p:spPr>
        <p:txBody>
          <a:bodyPr/>
          <a:lstStyle>
            <a:lvl1pPr marL="0" indent="0">
              <a:buNone/>
              <a:defRPr sz="3600">
                <a:solidFill>
                  <a:schemeClr val="tx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Tree>
    <p:extLst>
      <p:ext uri="{BB962C8B-B14F-4D97-AF65-F5344CB8AC3E}">
        <p14:creationId xmlns:p14="http://schemas.microsoft.com/office/powerpoint/2010/main" val="3535353468"/>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79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7988123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833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091073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6252117"/>
            <a:ext cx="9786124" cy="360749"/>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Content Placeholder 5">
            <a:extLst>
              <a:ext uri="{FF2B5EF4-FFF2-40B4-BE49-F238E27FC236}">
                <a16:creationId xmlns:a16="http://schemas.microsoft.com/office/drawing/2014/main" id="{E8D5565B-2BFC-5D7B-8449-D1F58B17F322}"/>
              </a:ext>
            </a:extLst>
          </p:cNvPr>
          <p:cNvSpPr>
            <a:spLocks noGrp="1"/>
          </p:cNvSpPr>
          <p:nvPr>
            <p:ph sz="quarter" idx="10"/>
          </p:nvPr>
        </p:nvSpPr>
        <p:spPr>
          <a:xfrm>
            <a:off x="824130" y="818385"/>
            <a:ext cx="10942637" cy="519762"/>
          </a:xfrm>
          <a:prstGeom prst="rect">
            <a:avLst/>
          </a:prstGeom>
        </p:spPr>
        <p:txBody>
          <a:bodyPr/>
          <a:lstStyle>
            <a:lvl1pPr marL="0" indent="0">
              <a:buNone/>
              <a:defRPr sz="3600">
                <a:solidFill>
                  <a:schemeClr val="bg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
        <p:nvSpPr>
          <p:cNvPr id="7" name="Content Placeholder 5">
            <a:extLst>
              <a:ext uri="{FF2B5EF4-FFF2-40B4-BE49-F238E27FC236}">
                <a16:creationId xmlns:a16="http://schemas.microsoft.com/office/drawing/2014/main" id="{4EFB2EFC-B4A3-5080-FA84-133EFC6B2F4E}"/>
              </a:ext>
            </a:extLst>
          </p:cNvPr>
          <p:cNvSpPr>
            <a:spLocks noGrp="1"/>
          </p:cNvSpPr>
          <p:nvPr>
            <p:ph sz="quarter" idx="11"/>
          </p:nvPr>
        </p:nvSpPr>
        <p:spPr>
          <a:xfrm>
            <a:off x="816696" y="1401965"/>
            <a:ext cx="10942637" cy="519762"/>
          </a:xfrm>
          <a:prstGeom prst="rect">
            <a:avLst/>
          </a:prstGeom>
        </p:spPr>
        <p:txBody>
          <a:bodyPr/>
          <a:lstStyle>
            <a:lvl1pPr marL="0" indent="0">
              <a:buNone/>
              <a:defRPr sz="3600">
                <a:solidFill>
                  <a:schemeClr val="tx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Tree>
    <p:extLst>
      <p:ext uri="{BB962C8B-B14F-4D97-AF65-F5344CB8AC3E}">
        <p14:creationId xmlns:p14="http://schemas.microsoft.com/office/powerpoint/2010/main" val="244192003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79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407352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978141"/>
          </a:xfrm>
          <a:prstGeom prst="rect">
            <a:avLst/>
          </a:prstGeo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800100" y="2171700"/>
            <a:ext cx="10172700" cy="421423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385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3890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6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4244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1437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tx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818962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28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08311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5125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1" y="-1"/>
            <a:ext cx="6096001" cy="68580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618707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80"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flipH="1">
            <a:off x="6095996" y="1"/>
            <a:ext cx="609600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232222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0" y="1"/>
            <a:ext cx="60959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5054203"/>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0" y="1"/>
            <a:ext cx="60959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8316397"/>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flipH="1">
            <a:off x="6095996" y="1"/>
            <a:ext cx="6096003"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700340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57718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368" userDrawn="1">
          <p15:clr>
            <a:srgbClr val="F26B43"/>
          </p15:clr>
        </p15:guide>
        <p15:guide id="4" pos="50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32353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368" userDrawn="1">
          <p15:clr>
            <a:srgbClr val="F26B43"/>
          </p15:clr>
        </p15:guide>
        <p15:guide id="4"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9772" y="1244600"/>
            <a:ext cx="4902479" cy="2232274"/>
          </a:xfrm>
        </p:spPr>
        <p:txBody>
          <a:bodyPr lIns="91440" tIns="45720" rIns="91440" bIns="45720" anchor="ctr">
            <a:normAutofit/>
          </a:bodyPr>
          <a:lstStyle/>
          <a:p>
            <a:pPr>
              <a:lnSpc>
                <a:spcPts val="3960"/>
              </a:lnSpc>
            </a:pPr>
            <a:r>
              <a:rPr lang="en-US" spc="300" dirty="0">
                <a:solidFill>
                  <a:schemeClr val="accent2"/>
                </a:solidFill>
                <a:latin typeface="Cooper Black"/>
                <a:ea typeface="+mj-lt"/>
                <a:cs typeface="+mj-lt"/>
              </a:rPr>
              <a:t>The facts about fentanyl</a:t>
            </a:r>
          </a:p>
        </p:txBody>
      </p:sp>
      <p:pic>
        <p:nvPicPr>
          <p:cNvPr id="4" name="Picture 3">
            <a:extLst>
              <a:ext uri="{FF2B5EF4-FFF2-40B4-BE49-F238E27FC236}">
                <a16:creationId xmlns:a16="http://schemas.microsoft.com/office/drawing/2014/main" id="{0E7D6045-A820-250E-78F2-366FEBA1BCEA}"/>
              </a:ext>
            </a:extLst>
          </p:cNvPr>
          <p:cNvPicPr>
            <a:picLocks noChangeAspect="1"/>
          </p:cNvPicPr>
          <p:nvPr/>
        </p:nvPicPr>
        <p:blipFill>
          <a:blip r:embed="rId3"/>
          <a:stretch>
            <a:fillRect/>
          </a:stretch>
        </p:blipFill>
        <p:spPr>
          <a:xfrm>
            <a:off x="6885188" y="413075"/>
            <a:ext cx="3443843" cy="582415"/>
          </a:xfrm>
          <a:prstGeom prst="rect">
            <a:avLst/>
          </a:prstGeom>
        </p:spPr>
      </p:pic>
      <p:pic>
        <p:nvPicPr>
          <p:cNvPr id="12" name="Picture 11" descr="Logo&#10;&#10;Description automatically generated">
            <a:extLst>
              <a:ext uri="{FF2B5EF4-FFF2-40B4-BE49-F238E27FC236}">
                <a16:creationId xmlns:a16="http://schemas.microsoft.com/office/drawing/2014/main" id="{A3BA2423-A9E6-AF6F-C8DF-A768DCFB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97" y="1095291"/>
            <a:ext cx="5631161" cy="4351352"/>
          </a:xfrm>
          <a:prstGeom prst="rect">
            <a:avLst/>
          </a:prstGeom>
        </p:spPr>
      </p:pic>
      <p:pic>
        <p:nvPicPr>
          <p:cNvPr id="14" name="Picture 13" descr="A yellow line on a black background&#10;&#10;Description automatically generated">
            <a:extLst>
              <a:ext uri="{FF2B5EF4-FFF2-40B4-BE49-F238E27FC236}">
                <a16:creationId xmlns:a16="http://schemas.microsoft.com/office/drawing/2014/main" id="{0048CA8B-FE63-FF37-38C6-28D2EA567B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6435" y="5575301"/>
            <a:ext cx="2941983" cy="889075"/>
          </a:xfrm>
          <a:prstGeom prst="rect">
            <a:avLst/>
          </a:prstGeom>
        </p:spPr>
      </p:pic>
      <p:sp>
        <p:nvSpPr>
          <p:cNvPr id="3" name="Title 1">
            <a:extLst>
              <a:ext uri="{FF2B5EF4-FFF2-40B4-BE49-F238E27FC236}">
                <a16:creationId xmlns:a16="http://schemas.microsoft.com/office/drawing/2014/main" id="{7D6DD3D3-43D7-E6F1-3A74-222BF23151AC}"/>
              </a:ext>
            </a:extLst>
          </p:cNvPr>
          <p:cNvSpPr txBox="1">
            <a:spLocks/>
          </p:cNvSpPr>
          <p:nvPr/>
        </p:nvSpPr>
        <p:spPr>
          <a:xfrm>
            <a:off x="6789770" y="3302000"/>
            <a:ext cx="5191833" cy="2232274"/>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a:lstStyle>
          <a:p>
            <a:pPr>
              <a:lnSpc>
                <a:spcPts val="3960"/>
              </a:lnSpc>
            </a:pPr>
            <a:r>
              <a:rPr lang="es-419" spc="300" dirty="0">
                <a:solidFill>
                  <a:schemeClr val="tx1"/>
                </a:solidFill>
                <a:latin typeface="Cooper Black"/>
                <a:ea typeface="+mj-lt"/>
                <a:cs typeface="+mj-lt"/>
              </a:rPr>
              <a:t>La realidad acerca del fentanilo</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a:xfrm>
            <a:off x="824130" y="899371"/>
            <a:ext cx="4379773" cy="1071662"/>
          </a:xfrm>
        </p:spPr>
        <p:txBody>
          <a:bodyPr lIns="91440" tIns="45720" rIns="91440" bIns="45720" anchor="b">
            <a:noAutofit/>
          </a:bodyPr>
          <a:lstStyle/>
          <a:p>
            <a:r>
              <a:rPr lang="en-US" dirty="0">
                <a:latin typeface="Cooper Black"/>
              </a:rPr>
              <a:t>Understanding  </a:t>
            </a:r>
            <a:br>
              <a:rPr lang="en-US" dirty="0"/>
            </a:br>
            <a:r>
              <a:rPr lang="en-US" dirty="0">
                <a:latin typeface="Cooper Black"/>
              </a:rPr>
              <a:t>risk factors</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p:txBody>
          <a:bodyPr/>
          <a:lstStyle/>
          <a:p>
            <a:pPr>
              <a:lnSpc>
                <a:spcPct val="100000"/>
              </a:lnSpc>
            </a:pPr>
            <a:r>
              <a:rPr lang="en-US" b="1" dirty="0"/>
              <a:t>Mental health​</a:t>
            </a:r>
          </a:p>
          <a:p>
            <a:pPr marL="457200" lvl="1" indent="0">
              <a:lnSpc>
                <a:spcPct val="100000"/>
              </a:lnSpc>
              <a:buNone/>
            </a:pPr>
            <a:r>
              <a:rPr lang="en-US" sz="1600" dirty="0"/>
              <a:t>Teens experiencing stress, anxiety, </a:t>
            </a:r>
            <a:br>
              <a:rPr lang="en-US" sz="1600" dirty="0"/>
            </a:br>
            <a:r>
              <a:rPr lang="en-US" sz="1600" dirty="0"/>
              <a:t>or depression may seek out pills to </a:t>
            </a:r>
            <a:br>
              <a:rPr lang="en-US" sz="1600" dirty="0"/>
            </a:br>
            <a:r>
              <a:rPr lang="en-US" sz="1600" dirty="0"/>
              <a:t>self-medicate and are likely to use alone.​​</a:t>
            </a:r>
          </a:p>
          <a:p>
            <a:pPr>
              <a:lnSpc>
                <a:spcPct val="100000"/>
              </a:lnSpc>
            </a:pPr>
            <a:r>
              <a:rPr lang="en-US" b="1" dirty="0"/>
              <a:t>Physical pain​</a:t>
            </a:r>
          </a:p>
          <a:p>
            <a:pPr marL="457200" lvl="1" indent="0">
              <a:lnSpc>
                <a:spcPct val="100000"/>
              </a:lnSpc>
              <a:buNone/>
            </a:pPr>
            <a:r>
              <a:rPr lang="en-US" sz="1600" dirty="0"/>
              <a:t>Teens who have been injured or are experiencing physical pain may seek out pills to self-medicate.​</a:t>
            </a:r>
          </a:p>
          <a:p>
            <a:pPr>
              <a:lnSpc>
                <a:spcPct val="100000"/>
              </a:lnSpc>
            </a:pPr>
            <a:r>
              <a:rPr lang="en-US" b="1" dirty="0"/>
              <a:t>​Peer pressure​</a:t>
            </a:r>
          </a:p>
          <a:p>
            <a:pPr marL="457200" lvl="1" indent="0">
              <a:lnSpc>
                <a:spcPct val="100000"/>
              </a:lnSpc>
              <a:buNone/>
            </a:pPr>
            <a:r>
              <a:rPr lang="en-US" sz="1600" dirty="0"/>
              <a:t>Teens may experiment in social settings with peers who are drinking, taking pills, or using other drugs.</a:t>
            </a:r>
          </a:p>
          <a:p>
            <a:endParaRPr lang="en-US" dirty="0"/>
          </a:p>
        </p:txBody>
      </p:sp>
      <p:sp>
        <p:nvSpPr>
          <p:cNvPr id="3" name="Content Placeholder 2">
            <a:extLst>
              <a:ext uri="{FF2B5EF4-FFF2-40B4-BE49-F238E27FC236}">
                <a16:creationId xmlns:a16="http://schemas.microsoft.com/office/drawing/2014/main" id="{89E2FA8E-F557-1596-2E4C-1CE83E22D7A7}"/>
              </a:ext>
            </a:extLst>
          </p:cNvPr>
          <p:cNvSpPr>
            <a:spLocks noGrp="1"/>
          </p:cNvSpPr>
          <p:nvPr>
            <p:ph sz="quarter" idx="11"/>
          </p:nvPr>
        </p:nvSpPr>
        <p:spPr>
          <a:xfrm>
            <a:off x="6987958" y="943974"/>
            <a:ext cx="5058405" cy="1028732"/>
          </a:xfrm>
        </p:spPr>
        <p:txBody>
          <a:bodyPr lIns="91440" tIns="45720" rIns="91440" bIns="45720" anchor="b"/>
          <a:lstStyle/>
          <a:p>
            <a:r>
              <a:rPr lang="es-ES" dirty="0">
                <a:latin typeface="Cooper Black"/>
              </a:rPr>
              <a:t>Comprender los factores de riesgo</a:t>
            </a:r>
            <a:endParaRPr lang="en-US" dirty="0">
              <a:latin typeface="Cooper Black"/>
            </a:endParaRPr>
          </a:p>
        </p:txBody>
      </p:sp>
      <p:sp>
        <p:nvSpPr>
          <p:cNvPr id="4" name="Content Placeholder 3">
            <a:extLst>
              <a:ext uri="{FF2B5EF4-FFF2-40B4-BE49-F238E27FC236}">
                <a16:creationId xmlns:a16="http://schemas.microsoft.com/office/drawing/2014/main" id="{A9EDDDF5-7463-14BD-4852-07743007ACE8}"/>
              </a:ext>
            </a:extLst>
          </p:cNvPr>
          <p:cNvSpPr>
            <a:spLocks noGrp="1"/>
          </p:cNvSpPr>
          <p:nvPr>
            <p:ph idx="10"/>
          </p:nvPr>
        </p:nvSpPr>
        <p:spPr/>
        <p:txBody>
          <a:bodyPr/>
          <a:lstStyle/>
          <a:p>
            <a:pPr>
              <a:lnSpc>
                <a:spcPct val="100000"/>
              </a:lnSpc>
            </a:pPr>
            <a:r>
              <a:rPr lang="es-419" b="1" dirty="0"/>
              <a:t>Salud mental</a:t>
            </a:r>
          </a:p>
          <a:p>
            <a:pPr marL="457200" lvl="1" indent="0">
              <a:lnSpc>
                <a:spcPct val="100000"/>
              </a:lnSpc>
              <a:buNone/>
            </a:pPr>
            <a:r>
              <a:rPr lang="es-419" sz="1600" dirty="0"/>
              <a:t>Los adolescentes que sufren estrés, ansiedad o depresión pueden buscar pastillas para automedicarse y es probable que las consuman solos.​​</a:t>
            </a:r>
          </a:p>
          <a:p>
            <a:pPr>
              <a:lnSpc>
                <a:spcPct val="100000"/>
              </a:lnSpc>
            </a:pPr>
            <a:r>
              <a:rPr lang="es-419" b="1" dirty="0"/>
              <a:t>Dolor físico</a:t>
            </a:r>
          </a:p>
          <a:p>
            <a:pPr marL="457200" lvl="1" indent="0">
              <a:lnSpc>
                <a:spcPct val="100000"/>
              </a:lnSpc>
              <a:buNone/>
            </a:pPr>
            <a:r>
              <a:rPr lang="es-419" sz="1600" dirty="0"/>
              <a:t>Los adolescentes que han sufrido lesiones o dolor físico pueden buscar pastillas para automedicarse.</a:t>
            </a:r>
          </a:p>
          <a:p>
            <a:pPr>
              <a:lnSpc>
                <a:spcPct val="100000"/>
              </a:lnSpc>
            </a:pPr>
            <a:r>
              <a:rPr lang="es-419" b="1" dirty="0"/>
              <a:t>​Presión social</a:t>
            </a:r>
          </a:p>
          <a:p>
            <a:pPr marL="457200" lvl="1" indent="0">
              <a:lnSpc>
                <a:spcPct val="100000"/>
              </a:lnSpc>
              <a:buNone/>
            </a:pPr>
            <a:r>
              <a:rPr lang="es-419" sz="1600" dirty="0"/>
              <a:t>Los adolescentes pueden experimentar en entornos sociales con compañeros que beben, toman pastillas o consumen otras drogas.</a:t>
            </a:r>
          </a:p>
        </p:txBody>
      </p:sp>
    </p:spTree>
    <p:extLst>
      <p:ext uri="{BB962C8B-B14F-4D97-AF65-F5344CB8AC3E}">
        <p14:creationId xmlns:p14="http://schemas.microsoft.com/office/powerpoint/2010/main" val="278960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a:xfrm>
            <a:off x="824130" y="397566"/>
            <a:ext cx="4379773" cy="1565352"/>
          </a:xfrm>
        </p:spPr>
        <p:txBody>
          <a:bodyPr>
            <a:noAutofit/>
          </a:bodyPr>
          <a:lstStyle/>
          <a:p>
            <a:r>
              <a:rPr lang="en-US" dirty="0"/>
              <a:t>Setting expectations</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a:xfrm>
            <a:off x="824130" y="2182851"/>
            <a:ext cx="4379773" cy="4117588"/>
          </a:xfrm>
        </p:spPr>
        <p:txBody>
          <a:bodyPr lIns="91440" tIns="45720" rIns="91440" bIns="45720" anchor="t"/>
          <a:lstStyle/>
          <a:p>
            <a:pPr>
              <a:lnSpc>
                <a:spcPct val="100000"/>
              </a:lnSpc>
            </a:pPr>
            <a:r>
              <a:rPr lang="en-US" dirty="0">
                <a:latin typeface="Helvetica"/>
                <a:cs typeface="Helvetica"/>
              </a:rPr>
              <a:t>Most teens trust their parents or caregivers when it comes to advice about not trying drugs.​</a:t>
            </a:r>
          </a:p>
          <a:p>
            <a:pPr>
              <a:lnSpc>
                <a:spcPct val="100000"/>
              </a:lnSpc>
            </a:pPr>
            <a:r>
              <a:rPr lang="en-US" dirty="0">
                <a:latin typeface="Helvetica"/>
                <a:cs typeface="Helvetica"/>
              </a:rPr>
              <a:t>Fake pills are the most common way teens encounter fentanyl. ​</a:t>
            </a:r>
          </a:p>
          <a:p>
            <a:pPr>
              <a:lnSpc>
                <a:spcPct val="100000"/>
              </a:lnSpc>
            </a:pPr>
            <a:r>
              <a:rPr lang="en-US" dirty="0">
                <a:latin typeface="Helvetica"/>
                <a:cs typeface="Helvetica"/>
              </a:rPr>
              <a:t>Talk with teens about not taking or sharing pills not prescribed to them.</a:t>
            </a:r>
          </a:p>
          <a:p>
            <a:endParaRPr lang="en-US" dirty="0"/>
          </a:p>
        </p:txBody>
      </p:sp>
      <p:sp>
        <p:nvSpPr>
          <p:cNvPr id="3" name="Content Placeholder 2">
            <a:extLst>
              <a:ext uri="{FF2B5EF4-FFF2-40B4-BE49-F238E27FC236}">
                <a16:creationId xmlns:a16="http://schemas.microsoft.com/office/drawing/2014/main" id="{89E2FA8E-F557-1596-2E4C-1CE83E22D7A7}"/>
              </a:ext>
            </a:extLst>
          </p:cNvPr>
          <p:cNvSpPr>
            <a:spLocks noGrp="1"/>
          </p:cNvSpPr>
          <p:nvPr>
            <p:ph sz="quarter" idx="11"/>
          </p:nvPr>
        </p:nvSpPr>
        <p:spPr>
          <a:xfrm>
            <a:off x="6987958" y="397565"/>
            <a:ext cx="4379912" cy="1565351"/>
          </a:xfrm>
        </p:spPr>
        <p:txBody>
          <a:bodyPr/>
          <a:lstStyle/>
          <a:p>
            <a:r>
              <a:rPr lang="es-419" dirty="0"/>
              <a:t>Establecer expectativas</a:t>
            </a:r>
          </a:p>
        </p:txBody>
      </p:sp>
      <p:sp>
        <p:nvSpPr>
          <p:cNvPr id="4" name="Content Placeholder 3">
            <a:extLst>
              <a:ext uri="{FF2B5EF4-FFF2-40B4-BE49-F238E27FC236}">
                <a16:creationId xmlns:a16="http://schemas.microsoft.com/office/drawing/2014/main" id="{A9EDDDF5-7463-14BD-4852-07743007ACE8}"/>
              </a:ext>
            </a:extLst>
          </p:cNvPr>
          <p:cNvSpPr>
            <a:spLocks noGrp="1"/>
          </p:cNvSpPr>
          <p:nvPr>
            <p:ph idx="10"/>
          </p:nvPr>
        </p:nvSpPr>
        <p:spPr>
          <a:xfrm>
            <a:off x="6988097" y="2182851"/>
            <a:ext cx="4379773" cy="4082400"/>
          </a:xfrm>
        </p:spPr>
        <p:txBody>
          <a:bodyPr lIns="91440" tIns="45720" rIns="91440" bIns="45720" anchor="t"/>
          <a:lstStyle/>
          <a:p>
            <a:pPr>
              <a:lnSpc>
                <a:spcPct val="100000"/>
              </a:lnSpc>
            </a:pPr>
            <a:r>
              <a:rPr lang="es-ES" dirty="0">
                <a:latin typeface="Helvetica"/>
                <a:cs typeface="Helvetica"/>
              </a:rPr>
              <a:t>La mayoría de los adolescentes confían en sus padres o cuidadores cuando se trata de aconsejarles que no prueben las drogas.</a:t>
            </a:r>
          </a:p>
          <a:p>
            <a:pPr>
              <a:lnSpc>
                <a:spcPct val="100000"/>
              </a:lnSpc>
            </a:pPr>
            <a:r>
              <a:rPr lang="es-ES" dirty="0">
                <a:latin typeface="Helvetica"/>
                <a:cs typeface="Helvetica"/>
              </a:rPr>
              <a:t>Las pastillas falsas son la forma más habitual en que los adolescentes se topan con el fentanilo. </a:t>
            </a:r>
          </a:p>
          <a:p>
            <a:pPr>
              <a:lnSpc>
                <a:spcPct val="100000"/>
              </a:lnSpc>
            </a:pPr>
            <a:r>
              <a:rPr lang="es-ES" dirty="0">
                <a:latin typeface="Helvetica"/>
                <a:cs typeface="Helvetica"/>
              </a:rPr>
              <a:t>Hable con los adolescentes para que no tomen ni compartan pastillas que no les hayan sido recetadas.</a:t>
            </a:r>
            <a:endParaRPr lang="en-US" dirty="0">
              <a:latin typeface="Helvetica"/>
              <a:cs typeface="Helvetica"/>
            </a:endParaRPr>
          </a:p>
        </p:txBody>
      </p:sp>
    </p:spTree>
    <p:extLst>
      <p:ext uri="{BB962C8B-B14F-4D97-AF65-F5344CB8AC3E}">
        <p14:creationId xmlns:p14="http://schemas.microsoft.com/office/powerpoint/2010/main" val="342112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a:noAutofit/>
          </a:bodyPr>
          <a:lstStyle/>
          <a:p>
            <a:r>
              <a:rPr lang="en-US" dirty="0"/>
              <a:t>Talking </a:t>
            </a:r>
            <a:br>
              <a:rPr lang="en-US" dirty="0"/>
            </a:br>
            <a:r>
              <a:rPr lang="en-US" dirty="0"/>
              <a:t>about fentanyl</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a:xfrm>
            <a:off x="824130" y="2185940"/>
            <a:ext cx="4379773" cy="4117588"/>
          </a:xfrm>
        </p:spPr>
        <p:txBody>
          <a:bodyPr lIns="91440" tIns="45720" rIns="91440" bIns="45720" anchor="t"/>
          <a:lstStyle/>
          <a:p>
            <a:pPr>
              <a:lnSpc>
                <a:spcPct val="100000"/>
              </a:lnSpc>
            </a:pPr>
            <a:r>
              <a:rPr lang="en-US" dirty="0">
                <a:latin typeface="Helvetica"/>
                <a:cs typeface="Helvetica"/>
              </a:rPr>
              <a:t>​Set expectations about not experimenting with pills or other drugs​.</a:t>
            </a:r>
          </a:p>
          <a:p>
            <a:pPr>
              <a:lnSpc>
                <a:spcPct val="100000"/>
              </a:lnSpc>
            </a:pPr>
            <a:r>
              <a:rPr lang="en-US" dirty="0">
                <a:latin typeface="Helvetica"/>
                <a:cs typeface="Helvetica"/>
              </a:rPr>
              <a:t>​Show you care about their health, happiness, and wellbeing.</a:t>
            </a:r>
          </a:p>
          <a:p>
            <a:pPr>
              <a:lnSpc>
                <a:spcPct val="100000"/>
              </a:lnSpc>
            </a:pPr>
            <a:r>
              <a:rPr lang="en-US" dirty="0">
                <a:latin typeface="Helvetica"/>
                <a:cs typeface="Helvetica"/>
              </a:rPr>
              <a:t>​Demonstrate that you are a reliable, trusted source of information​.</a:t>
            </a:r>
          </a:p>
          <a:p>
            <a:pPr>
              <a:lnSpc>
                <a:spcPct val="100000"/>
              </a:lnSpc>
            </a:pPr>
            <a:r>
              <a:rPr lang="en-US" dirty="0">
                <a:latin typeface="Helvetica"/>
                <a:cs typeface="Helvetica"/>
              </a:rPr>
              <a:t>​Show you're paying attention and want to hear what they have to say​.</a:t>
            </a:r>
          </a:p>
          <a:p>
            <a:pPr>
              <a:lnSpc>
                <a:spcPct val="100000"/>
              </a:lnSpc>
            </a:pPr>
            <a:r>
              <a:rPr lang="en-US" dirty="0">
                <a:latin typeface="Helvetica"/>
                <a:cs typeface="Helvetica"/>
              </a:rPr>
              <a:t>​Help them build skills to refuse offers to use or experiment with drugs.</a:t>
            </a:r>
          </a:p>
          <a:p>
            <a:pPr>
              <a:lnSpc>
                <a:spcPct val="100000"/>
              </a:lnSpc>
            </a:pPr>
            <a:endParaRPr lang="en-US" dirty="0"/>
          </a:p>
          <a:p>
            <a:endParaRPr lang="en-US" dirty="0"/>
          </a:p>
        </p:txBody>
      </p:sp>
      <p:sp>
        <p:nvSpPr>
          <p:cNvPr id="8" name="Content Placeholder 7">
            <a:extLst>
              <a:ext uri="{FF2B5EF4-FFF2-40B4-BE49-F238E27FC236}">
                <a16:creationId xmlns:a16="http://schemas.microsoft.com/office/drawing/2014/main" id="{2B7D653B-D7E4-BAFA-9659-F5956F43F91B}"/>
              </a:ext>
            </a:extLst>
          </p:cNvPr>
          <p:cNvSpPr>
            <a:spLocks noGrp="1"/>
          </p:cNvSpPr>
          <p:nvPr>
            <p:ph idx="10"/>
          </p:nvPr>
        </p:nvSpPr>
        <p:spPr>
          <a:xfrm>
            <a:off x="6695269" y="2185940"/>
            <a:ext cx="4672602" cy="4616014"/>
          </a:xfrm>
        </p:spPr>
        <p:txBody>
          <a:bodyPr lIns="91440" tIns="45720" rIns="91440" bIns="45720" anchor="t"/>
          <a:lstStyle/>
          <a:p>
            <a:pPr>
              <a:lnSpc>
                <a:spcPct val="100000"/>
              </a:lnSpc>
            </a:pPr>
            <a:r>
              <a:rPr lang="es-ES" dirty="0">
                <a:latin typeface="Helvetica"/>
                <a:cs typeface="Helvetica"/>
              </a:rPr>
              <a:t>Establezca expectativas para que no experimenten con pastillas u otras drogas.</a:t>
            </a:r>
          </a:p>
          <a:p>
            <a:pPr>
              <a:lnSpc>
                <a:spcPct val="100000"/>
              </a:lnSpc>
            </a:pPr>
            <a:r>
              <a:rPr lang="es-ES" dirty="0">
                <a:latin typeface="Helvetica"/>
                <a:cs typeface="Helvetica"/>
              </a:rPr>
              <a:t>Demuestre que se preocupa por su salud, felicidad y bienestar.</a:t>
            </a:r>
          </a:p>
          <a:p>
            <a:pPr>
              <a:lnSpc>
                <a:spcPct val="100000"/>
              </a:lnSpc>
            </a:pPr>
            <a:r>
              <a:rPr lang="es-ES" dirty="0">
                <a:latin typeface="Helvetica"/>
                <a:cs typeface="Helvetica"/>
              </a:rPr>
              <a:t>Demuestre ser una fuente de información fiable y de confianza.</a:t>
            </a:r>
          </a:p>
          <a:p>
            <a:pPr>
              <a:lnSpc>
                <a:spcPct val="100000"/>
              </a:lnSpc>
            </a:pPr>
            <a:r>
              <a:rPr lang="es-ES" dirty="0">
                <a:latin typeface="Helvetica"/>
                <a:cs typeface="Helvetica"/>
              </a:rPr>
              <a:t>Demuestre que está prestando atención y que quiere escuchar lo que tienen que decir.</a:t>
            </a:r>
          </a:p>
          <a:p>
            <a:pPr>
              <a:lnSpc>
                <a:spcPct val="100000"/>
              </a:lnSpc>
            </a:pPr>
            <a:r>
              <a:rPr lang="es-ES" dirty="0">
                <a:latin typeface="Helvetica"/>
                <a:cs typeface="Helvetica"/>
              </a:rPr>
              <a:t>Ayúdeles a desarrollar habilidades para rechazar ofertas de consumir o experimentar con drogas.</a:t>
            </a:r>
            <a:endParaRPr lang="en-US" dirty="0"/>
          </a:p>
        </p:txBody>
      </p:sp>
      <p:sp>
        <p:nvSpPr>
          <p:cNvPr id="9" name="Content Placeholder 8">
            <a:extLst>
              <a:ext uri="{FF2B5EF4-FFF2-40B4-BE49-F238E27FC236}">
                <a16:creationId xmlns:a16="http://schemas.microsoft.com/office/drawing/2014/main" id="{200312A7-E97E-B86F-5B24-7C2B879A70BD}"/>
              </a:ext>
            </a:extLst>
          </p:cNvPr>
          <p:cNvSpPr>
            <a:spLocks noGrp="1"/>
          </p:cNvSpPr>
          <p:nvPr>
            <p:ph sz="quarter" idx="11"/>
          </p:nvPr>
        </p:nvSpPr>
        <p:spPr/>
        <p:txBody>
          <a:bodyPr/>
          <a:lstStyle/>
          <a:p>
            <a:r>
              <a:rPr lang="es-419" dirty="0"/>
              <a:t>Hablar sobre </a:t>
            </a:r>
            <a:br>
              <a:rPr lang="es-419" dirty="0"/>
            </a:br>
            <a:r>
              <a:rPr lang="es-419" dirty="0"/>
              <a:t>el fentanilo</a:t>
            </a:r>
          </a:p>
        </p:txBody>
      </p:sp>
    </p:spTree>
    <p:extLst>
      <p:ext uri="{BB962C8B-B14F-4D97-AF65-F5344CB8AC3E}">
        <p14:creationId xmlns:p14="http://schemas.microsoft.com/office/powerpoint/2010/main" val="342103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a:noAutofit/>
          </a:bodyPr>
          <a:lstStyle/>
          <a:p>
            <a:r>
              <a:rPr lang="en-US" dirty="0"/>
              <a:t>Talking </a:t>
            </a:r>
            <a:br>
              <a:rPr lang="en-US" dirty="0"/>
            </a:br>
            <a:r>
              <a:rPr lang="en-US" dirty="0"/>
              <a:t>about fentanyl</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p:txBody>
          <a:bodyPr lIns="91440" tIns="45720" rIns="91440" bIns="45720" anchor="t"/>
          <a:lstStyle/>
          <a:p>
            <a:pPr>
              <a:lnSpc>
                <a:spcPct val="100000"/>
              </a:lnSpc>
            </a:pPr>
            <a:r>
              <a:rPr lang="en-US" b="1" dirty="0">
                <a:latin typeface="Helvetica"/>
                <a:cs typeface="Helvetica"/>
              </a:rPr>
              <a:t>​</a:t>
            </a:r>
            <a:r>
              <a:rPr lang="en-US" dirty="0">
                <a:latin typeface="Helvetica"/>
                <a:cs typeface="Helvetica"/>
              </a:rPr>
              <a:t>Pick a good time and place</a:t>
            </a:r>
          </a:p>
          <a:p>
            <a:pPr>
              <a:lnSpc>
                <a:spcPct val="100000"/>
              </a:lnSpc>
            </a:pPr>
            <a:r>
              <a:rPr lang="en-US" dirty="0">
                <a:latin typeface="Helvetica"/>
                <a:cs typeface="Helvetica"/>
              </a:rPr>
              <a:t>Ask open-ended questions​</a:t>
            </a:r>
          </a:p>
          <a:p>
            <a:pPr>
              <a:lnSpc>
                <a:spcPct val="100000"/>
              </a:lnSpc>
            </a:pPr>
            <a:r>
              <a:rPr lang="en-US" dirty="0">
                <a:latin typeface="Helvetica"/>
                <a:cs typeface="Helvetica"/>
              </a:rPr>
              <a:t>Really listen to their answers​</a:t>
            </a:r>
          </a:p>
          <a:p>
            <a:pPr>
              <a:lnSpc>
                <a:spcPct val="100000"/>
              </a:lnSpc>
            </a:pPr>
            <a:r>
              <a:rPr lang="en-US" dirty="0">
                <a:latin typeface="Helvetica"/>
                <a:cs typeface="Helvetica"/>
              </a:rPr>
              <a:t>Stay calm and non-judgmental​</a:t>
            </a:r>
          </a:p>
          <a:p>
            <a:pPr>
              <a:lnSpc>
                <a:spcPct val="100000"/>
              </a:lnSpc>
            </a:pPr>
            <a:r>
              <a:rPr lang="en-US" dirty="0">
                <a:latin typeface="Helvetica"/>
                <a:cs typeface="Helvetica"/>
              </a:rPr>
              <a:t>Avoid scare tactics. They don't work.​</a:t>
            </a:r>
          </a:p>
          <a:p>
            <a:pPr>
              <a:lnSpc>
                <a:spcPct val="100000"/>
              </a:lnSpc>
            </a:pPr>
            <a:r>
              <a:rPr lang="en-US" dirty="0">
                <a:latin typeface="Helvetica"/>
                <a:cs typeface="Helvetica"/>
              </a:rPr>
              <a:t>Tell them how much you care</a:t>
            </a:r>
          </a:p>
          <a:p>
            <a:pPr>
              <a:lnSpc>
                <a:spcPct val="100000"/>
              </a:lnSpc>
            </a:pPr>
            <a:r>
              <a:rPr lang="en-US" dirty="0">
                <a:latin typeface="Helvetica"/>
                <a:cs typeface="Helvetica"/>
              </a:rPr>
              <a:t>Keep the conversation going</a:t>
            </a:r>
          </a:p>
          <a:p>
            <a:endParaRPr lang="en-US" dirty="0"/>
          </a:p>
        </p:txBody>
      </p:sp>
      <p:sp>
        <p:nvSpPr>
          <p:cNvPr id="8" name="Content Placeholder 7">
            <a:extLst>
              <a:ext uri="{FF2B5EF4-FFF2-40B4-BE49-F238E27FC236}">
                <a16:creationId xmlns:a16="http://schemas.microsoft.com/office/drawing/2014/main" id="{2B7D653B-D7E4-BAFA-9659-F5956F43F91B}"/>
              </a:ext>
            </a:extLst>
          </p:cNvPr>
          <p:cNvSpPr>
            <a:spLocks noGrp="1"/>
          </p:cNvSpPr>
          <p:nvPr>
            <p:ph idx="10"/>
          </p:nvPr>
        </p:nvSpPr>
        <p:spPr/>
        <p:txBody>
          <a:bodyPr lIns="91440" tIns="45720" rIns="91440" bIns="45720" anchor="t"/>
          <a:lstStyle/>
          <a:p>
            <a:pPr>
              <a:lnSpc>
                <a:spcPct val="100000"/>
              </a:lnSpc>
            </a:pPr>
            <a:r>
              <a:rPr lang="es-ES" dirty="0">
                <a:latin typeface="Helvetica"/>
                <a:cs typeface="Helvetica"/>
              </a:rPr>
              <a:t>Elija un buen momento y lugar</a:t>
            </a:r>
          </a:p>
          <a:p>
            <a:pPr>
              <a:lnSpc>
                <a:spcPct val="100000"/>
              </a:lnSpc>
            </a:pPr>
            <a:r>
              <a:rPr lang="es-ES" dirty="0">
                <a:latin typeface="Helvetica"/>
                <a:cs typeface="Helvetica"/>
              </a:rPr>
              <a:t>Haga preguntas abiertas</a:t>
            </a:r>
          </a:p>
          <a:p>
            <a:pPr>
              <a:lnSpc>
                <a:spcPct val="100000"/>
              </a:lnSpc>
            </a:pPr>
            <a:r>
              <a:rPr lang="es-ES" dirty="0">
                <a:latin typeface="Helvetica"/>
                <a:cs typeface="Helvetica"/>
              </a:rPr>
              <a:t>Escuche atentamente sus respuestas</a:t>
            </a:r>
          </a:p>
          <a:p>
            <a:pPr>
              <a:lnSpc>
                <a:spcPct val="100000"/>
              </a:lnSpc>
            </a:pPr>
            <a:r>
              <a:rPr lang="es-ES" dirty="0">
                <a:latin typeface="Helvetica"/>
                <a:cs typeface="Helvetica"/>
              </a:rPr>
              <a:t>Mantenga la calma y no juzgue</a:t>
            </a:r>
          </a:p>
          <a:p>
            <a:pPr>
              <a:lnSpc>
                <a:spcPct val="100000"/>
              </a:lnSpc>
            </a:pPr>
            <a:r>
              <a:rPr lang="es-ES" dirty="0">
                <a:latin typeface="Helvetica"/>
                <a:cs typeface="Helvetica"/>
              </a:rPr>
              <a:t>Evite las tácticas intimidatorias. </a:t>
            </a:r>
            <a:br>
              <a:rPr lang="es-ES" dirty="0">
                <a:latin typeface="Helvetica"/>
                <a:cs typeface="Helvetica"/>
              </a:rPr>
            </a:br>
            <a:r>
              <a:rPr lang="es-ES" dirty="0">
                <a:latin typeface="Helvetica"/>
                <a:cs typeface="Helvetica"/>
              </a:rPr>
              <a:t>No funcionan.</a:t>
            </a:r>
          </a:p>
          <a:p>
            <a:pPr>
              <a:lnSpc>
                <a:spcPct val="100000"/>
              </a:lnSpc>
            </a:pPr>
            <a:r>
              <a:rPr lang="es-ES" dirty="0">
                <a:latin typeface="Helvetica"/>
                <a:cs typeface="Helvetica"/>
              </a:rPr>
              <a:t>Dígales lo mucho que le importan</a:t>
            </a:r>
          </a:p>
          <a:p>
            <a:pPr>
              <a:lnSpc>
                <a:spcPct val="100000"/>
              </a:lnSpc>
            </a:pPr>
            <a:r>
              <a:rPr lang="es-ES" dirty="0">
                <a:latin typeface="Helvetica"/>
                <a:cs typeface="Helvetica"/>
              </a:rPr>
              <a:t>Continúe la conversación</a:t>
            </a:r>
            <a:endParaRPr lang="en-US" dirty="0">
              <a:latin typeface="Helvetica"/>
              <a:cs typeface="Helvetica"/>
            </a:endParaRPr>
          </a:p>
        </p:txBody>
      </p:sp>
      <p:sp>
        <p:nvSpPr>
          <p:cNvPr id="9" name="Content Placeholder 8">
            <a:extLst>
              <a:ext uri="{FF2B5EF4-FFF2-40B4-BE49-F238E27FC236}">
                <a16:creationId xmlns:a16="http://schemas.microsoft.com/office/drawing/2014/main" id="{200312A7-E97E-B86F-5B24-7C2B879A70BD}"/>
              </a:ext>
            </a:extLst>
          </p:cNvPr>
          <p:cNvSpPr>
            <a:spLocks noGrp="1"/>
          </p:cNvSpPr>
          <p:nvPr>
            <p:ph sz="quarter" idx="11"/>
          </p:nvPr>
        </p:nvSpPr>
        <p:spPr/>
        <p:txBody>
          <a:bodyPr/>
          <a:lstStyle/>
          <a:p>
            <a:r>
              <a:rPr lang="es-419" dirty="0"/>
              <a:t>Hablar sobre </a:t>
            </a:r>
            <a:br>
              <a:rPr lang="es-419" dirty="0"/>
            </a:br>
            <a:r>
              <a:rPr lang="es-419" dirty="0"/>
              <a:t>el fentanilo</a:t>
            </a:r>
          </a:p>
        </p:txBody>
      </p:sp>
    </p:spTree>
    <p:extLst>
      <p:ext uri="{BB962C8B-B14F-4D97-AF65-F5344CB8AC3E}">
        <p14:creationId xmlns:p14="http://schemas.microsoft.com/office/powerpoint/2010/main" val="110748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3D01D6-1F8E-45C6-A2FE-D81EE85D08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4143" y="2745249"/>
            <a:ext cx="5111685" cy="2390392"/>
          </a:xfrm>
          <a:prstGeom prst="rect">
            <a:avLst/>
          </a:prstGeom>
        </p:spPr>
      </p:pic>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lIns="91440" tIns="45720" rIns="91440" bIns="45720" anchor="b">
            <a:noAutofit/>
          </a:bodyPr>
          <a:lstStyle/>
          <a:p>
            <a:r>
              <a:rPr lang="en-US" dirty="0">
                <a:latin typeface="Cooper Black"/>
              </a:rPr>
              <a:t>What to say</a:t>
            </a:r>
            <a:endParaRPr lang="en-US" dirty="0"/>
          </a:p>
        </p:txBody>
      </p:sp>
      <p:sp>
        <p:nvSpPr>
          <p:cNvPr id="9" name="Content Placeholder 8">
            <a:extLst>
              <a:ext uri="{FF2B5EF4-FFF2-40B4-BE49-F238E27FC236}">
                <a16:creationId xmlns:a16="http://schemas.microsoft.com/office/drawing/2014/main" id="{200312A7-E97E-B86F-5B24-7C2B879A70BD}"/>
              </a:ext>
            </a:extLst>
          </p:cNvPr>
          <p:cNvSpPr>
            <a:spLocks noGrp="1"/>
          </p:cNvSpPr>
          <p:nvPr>
            <p:ph sz="quarter" idx="11"/>
          </p:nvPr>
        </p:nvSpPr>
        <p:spPr/>
        <p:txBody>
          <a:bodyPr lIns="91440" tIns="45720" rIns="91440" bIns="45720" anchor="b"/>
          <a:lstStyle/>
          <a:p>
            <a:r>
              <a:rPr lang="es-419" dirty="0">
                <a:latin typeface="Cooper Black"/>
              </a:rPr>
              <a:t>¿Qué decir?</a:t>
            </a:r>
            <a:endParaRPr lang="es-419" dirty="0"/>
          </a:p>
        </p:txBody>
      </p:sp>
      <p:sp>
        <p:nvSpPr>
          <p:cNvPr id="2" name="Content Placeholder 6">
            <a:extLst>
              <a:ext uri="{FF2B5EF4-FFF2-40B4-BE49-F238E27FC236}">
                <a16:creationId xmlns:a16="http://schemas.microsoft.com/office/drawing/2014/main" id="{35D9D918-FA84-E7B1-0CDE-1FBA68A5B369}"/>
              </a:ext>
            </a:extLst>
          </p:cNvPr>
          <p:cNvSpPr txBox="1">
            <a:spLocks/>
          </p:cNvSpPr>
          <p:nvPr/>
        </p:nvSpPr>
        <p:spPr>
          <a:xfrm>
            <a:off x="824130" y="3429000"/>
            <a:ext cx="4379773" cy="580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rPr>
              <a:t>Have you heard about a drug called fentanyl? What have you heard?​</a:t>
            </a:r>
          </a:p>
        </p:txBody>
      </p:sp>
      <p:sp>
        <p:nvSpPr>
          <p:cNvPr id="3" name="Content Placeholder 6">
            <a:extLst>
              <a:ext uri="{FF2B5EF4-FFF2-40B4-BE49-F238E27FC236}">
                <a16:creationId xmlns:a16="http://schemas.microsoft.com/office/drawing/2014/main" id="{15611337-1D29-56FB-E29B-03E9CA8B75C5}"/>
              </a:ext>
            </a:extLst>
          </p:cNvPr>
          <p:cNvSpPr txBox="1">
            <a:spLocks/>
          </p:cNvSpPr>
          <p:nvPr/>
        </p:nvSpPr>
        <p:spPr>
          <a:xfrm>
            <a:off x="800100" y="5263766"/>
            <a:ext cx="4379773" cy="580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WHY: </a:t>
            </a:r>
            <a:r>
              <a:rPr lang="en-US" dirty="0"/>
              <a:t>You can learn what they've heard and share what you know.​</a:t>
            </a:r>
          </a:p>
          <a:p>
            <a:pPr marL="0" indent="0">
              <a:lnSpc>
                <a:spcPct val="100000"/>
              </a:lnSpc>
              <a:buNone/>
            </a:pPr>
            <a:endParaRPr lang="en-US" b="1" dirty="0"/>
          </a:p>
        </p:txBody>
      </p:sp>
      <p:pic>
        <p:nvPicPr>
          <p:cNvPr id="5" name="Picture 4">
            <a:extLst>
              <a:ext uri="{FF2B5EF4-FFF2-40B4-BE49-F238E27FC236}">
                <a16:creationId xmlns:a16="http://schemas.microsoft.com/office/drawing/2014/main" id="{F0A564DB-9528-F940-F8A3-CBF611AB2F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22116" y="2753296"/>
            <a:ext cx="5116624" cy="2390392"/>
          </a:xfrm>
          <a:prstGeom prst="rect">
            <a:avLst/>
          </a:prstGeom>
        </p:spPr>
      </p:pic>
      <p:sp>
        <p:nvSpPr>
          <p:cNvPr id="11" name="Content Placeholder 6">
            <a:extLst>
              <a:ext uri="{FF2B5EF4-FFF2-40B4-BE49-F238E27FC236}">
                <a16:creationId xmlns:a16="http://schemas.microsoft.com/office/drawing/2014/main" id="{3F6CE180-72A4-C3DD-9ED0-7D102C842883}"/>
              </a:ext>
            </a:extLst>
          </p:cNvPr>
          <p:cNvSpPr txBox="1">
            <a:spLocks/>
          </p:cNvSpPr>
          <p:nvPr/>
        </p:nvSpPr>
        <p:spPr>
          <a:xfrm>
            <a:off x="6769337" y="3429000"/>
            <a:ext cx="4861757" cy="83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b="1" dirty="0">
                <a:solidFill>
                  <a:schemeClr val="bg1"/>
                </a:solidFill>
              </a:rPr>
              <a:t>¿Has escuchado hablar de una droga llamada fentanilo? ¿Qué has escuchado?</a:t>
            </a:r>
            <a:endParaRPr lang="en-US" b="1" dirty="0">
              <a:solidFill>
                <a:schemeClr val="bg1"/>
              </a:solidFill>
            </a:endParaRPr>
          </a:p>
        </p:txBody>
      </p:sp>
      <p:sp>
        <p:nvSpPr>
          <p:cNvPr id="12" name="Content Placeholder 6">
            <a:extLst>
              <a:ext uri="{FF2B5EF4-FFF2-40B4-BE49-F238E27FC236}">
                <a16:creationId xmlns:a16="http://schemas.microsoft.com/office/drawing/2014/main" id="{1C8E3039-5CDA-E62E-A3CA-D0C95D9F4677}"/>
              </a:ext>
            </a:extLst>
          </p:cNvPr>
          <p:cNvSpPr txBox="1">
            <a:spLocks/>
          </p:cNvSpPr>
          <p:nvPr/>
        </p:nvSpPr>
        <p:spPr>
          <a:xfrm>
            <a:off x="6890542" y="5271813"/>
            <a:ext cx="4379773" cy="8447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b="1" dirty="0">
                <a:solidFill>
                  <a:schemeClr val="bg1"/>
                </a:solidFill>
                <a:latin typeface="Helvetica"/>
                <a:cs typeface="Helvetica"/>
              </a:rPr>
              <a:t>POR QUÉ: </a:t>
            </a:r>
            <a:r>
              <a:rPr lang="es-ES" dirty="0">
                <a:solidFill>
                  <a:schemeClr val="bg1"/>
                </a:solidFill>
                <a:latin typeface="Helvetica"/>
                <a:cs typeface="Helvetica"/>
              </a:rPr>
              <a:t>Así usted podrá saber lo </a:t>
            </a:r>
            <a:br>
              <a:rPr lang="es-ES" dirty="0">
                <a:solidFill>
                  <a:schemeClr val="bg1"/>
                </a:solidFill>
                <a:latin typeface="Helvetica"/>
                <a:cs typeface="Helvetica"/>
              </a:rPr>
            </a:br>
            <a:r>
              <a:rPr lang="es-ES" dirty="0">
                <a:solidFill>
                  <a:schemeClr val="bg1"/>
                </a:solidFill>
                <a:latin typeface="Helvetica"/>
                <a:cs typeface="Helvetica"/>
              </a:rPr>
              <a:t>que han escuchado y podrá compartir </a:t>
            </a:r>
            <a:br>
              <a:rPr lang="es-ES" dirty="0">
                <a:solidFill>
                  <a:schemeClr val="bg1"/>
                </a:solidFill>
                <a:latin typeface="Helvetica"/>
                <a:cs typeface="Helvetica"/>
              </a:rPr>
            </a:br>
            <a:r>
              <a:rPr lang="es-ES" dirty="0">
                <a:solidFill>
                  <a:schemeClr val="bg1"/>
                </a:solidFill>
                <a:latin typeface="Helvetica"/>
                <a:cs typeface="Helvetica"/>
              </a:rPr>
              <a:t>lo que sabe. </a:t>
            </a:r>
            <a:r>
              <a:rPr lang="en-US" dirty="0">
                <a:latin typeface="Helvetica"/>
                <a:cs typeface="Helvetica"/>
              </a:rPr>
              <a:t>ow.​</a:t>
            </a:r>
          </a:p>
          <a:p>
            <a:pPr marL="0" indent="0">
              <a:lnSpc>
                <a:spcPct val="100000"/>
              </a:lnSpc>
              <a:buNone/>
            </a:pPr>
            <a:endParaRPr lang="en-US" b="1" dirty="0"/>
          </a:p>
        </p:txBody>
      </p:sp>
    </p:spTree>
    <p:extLst>
      <p:ext uri="{BB962C8B-B14F-4D97-AF65-F5344CB8AC3E}">
        <p14:creationId xmlns:p14="http://schemas.microsoft.com/office/powerpoint/2010/main" val="54437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24A9A5-676D-41BE-99E3-BF1BD34E30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18418" y="2760256"/>
            <a:ext cx="5106749" cy="2385778"/>
          </a:xfrm>
          <a:prstGeom prst="rect">
            <a:avLst/>
          </a:prstGeom>
        </p:spPr>
      </p:pic>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lIns="91440" tIns="45720" rIns="91440" bIns="45720" anchor="b">
            <a:noAutofit/>
          </a:bodyPr>
          <a:lstStyle/>
          <a:p>
            <a:r>
              <a:rPr lang="en-US" dirty="0">
                <a:latin typeface="Cooper Black"/>
              </a:rPr>
              <a:t>What to say</a:t>
            </a:r>
            <a:endParaRPr lang="en-US" dirty="0"/>
          </a:p>
        </p:txBody>
      </p:sp>
      <p:sp>
        <p:nvSpPr>
          <p:cNvPr id="9" name="Content Placeholder 8">
            <a:extLst>
              <a:ext uri="{FF2B5EF4-FFF2-40B4-BE49-F238E27FC236}">
                <a16:creationId xmlns:a16="http://schemas.microsoft.com/office/drawing/2014/main" id="{200312A7-E97E-B86F-5B24-7C2B879A70BD}"/>
              </a:ext>
            </a:extLst>
          </p:cNvPr>
          <p:cNvSpPr>
            <a:spLocks noGrp="1"/>
          </p:cNvSpPr>
          <p:nvPr>
            <p:ph sz="quarter" idx="11"/>
          </p:nvPr>
        </p:nvSpPr>
        <p:spPr/>
        <p:txBody>
          <a:bodyPr lIns="91440" tIns="45720" rIns="91440" bIns="45720" anchor="b"/>
          <a:lstStyle/>
          <a:p>
            <a:r>
              <a:rPr lang="es-419" dirty="0">
                <a:latin typeface="Cooper Black"/>
              </a:rPr>
              <a:t>¿Qué decir?</a:t>
            </a:r>
            <a:endParaRPr lang="es-419" dirty="0"/>
          </a:p>
        </p:txBody>
      </p:sp>
      <p:sp>
        <p:nvSpPr>
          <p:cNvPr id="2" name="Content Placeholder 6">
            <a:extLst>
              <a:ext uri="{FF2B5EF4-FFF2-40B4-BE49-F238E27FC236}">
                <a16:creationId xmlns:a16="http://schemas.microsoft.com/office/drawing/2014/main" id="{35D9D918-FA84-E7B1-0CDE-1FBA68A5B369}"/>
              </a:ext>
            </a:extLst>
          </p:cNvPr>
          <p:cNvSpPr txBox="1">
            <a:spLocks/>
          </p:cNvSpPr>
          <p:nvPr/>
        </p:nvSpPr>
        <p:spPr>
          <a:xfrm>
            <a:off x="-5263843" y="3427846"/>
            <a:ext cx="4379773" cy="580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rPr>
              <a:t>Have you heard about a drug called fentanyl? What have you heard?​</a:t>
            </a:r>
          </a:p>
        </p:txBody>
      </p:sp>
      <p:sp>
        <p:nvSpPr>
          <p:cNvPr id="3" name="Content Placeholder 6">
            <a:extLst>
              <a:ext uri="{FF2B5EF4-FFF2-40B4-BE49-F238E27FC236}">
                <a16:creationId xmlns:a16="http://schemas.microsoft.com/office/drawing/2014/main" id="{15611337-1D29-56FB-E29B-03E9CA8B75C5}"/>
              </a:ext>
            </a:extLst>
          </p:cNvPr>
          <p:cNvSpPr txBox="1">
            <a:spLocks/>
          </p:cNvSpPr>
          <p:nvPr/>
        </p:nvSpPr>
        <p:spPr>
          <a:xfrm>
            <a:off x="800100" y="5263766"/>
            <a:ext cx="4379773" cy="956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WHY: </a:t>
            </a:r>
            <a:r>
              <a:rPr lang="en-US" dirty="0"/>
              <a:t>Timely news lets you share information and talk about how you're feeling.​</a:t>
            </a:r>
          </a:p>
        </p:txBody>
      </p:sp>
      <p:sp>
        <p:nvSpPr>
          <p:cNvPr id="12" name="Content Placeholder 6">
            <a:extLst>
              <a:ext uri="{FF2B5EF4-FFF2-40B4-BE49-F238E27FC236}">
                <a16:creationId xmlns:a16="http://schemas.microsoft.com/office/drawing/2014/main" id="{1C8E3039-5CDA-E62E-A3CA-D0C95D9F4677}"/>
              </a:ext>
            </a:extLst>
          </p:cNvPr>
          <p:cNvSpPr txBox="1">
            <a:spLocks/>
          </p:cNvSpPr>
          <p:nvPr/>
        </p:nvSpPr>
        <p:spPr>
          <a:xfrm>
            <a:off x="6890542" y="5271813"/>
            <a:ext cx="4379773" cy="9488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b="1" dirty="0">
                <a:solidFill>
                  <a:schemeClr val="bg1"/>
                </a:solidFill>
                <a:latin typeface="Helvetica"/>
                <a:cs typeface="Helvetica"/>
              </a:rPr>
              <a:t>POR QUÉ: </a:t>
            </a:r>
            <a:r>
              <a:rPr lang="es-ES" dirty="0">
                <a:solidFill>
                  <a:schemeClr val="bg1"/>
                </a:solidFill>
                <a:latin typeface="Helvetica"/>
                <a:cs typeface="Helvetica"/>
              </a:rPr>
              <a:t>Las noticias oportunas le permiten compartir información y hablar de cómo se siente.</a:t>
            </a:r>
            <a:endParaRPr lang="en-US" dirty="0"/>
          </a:p>
        </p:txBody>
      </p:sp>
      <p:pic>
        <p:nvPicPr>
          <p:cNvPr id="8" name="Picture 7">
            <a:extLst>
              <a:ext uri="{FF2B5EF4-FFF2-40B4-BE49-F238E27FC236}">
                <a16:creationId xmlns:a16="http://schemas.microsoft.com/office/drawing/2014/main" id="{01123D0E-D67E-B87B-9E35-0CA1B1B024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4143" y="2746403"/>
            <a:ext cx="5111685" cy="2388084"/>
          </a:xfrm>
          <a:prstGeom prst="rect">
            <a:avLst/>
          </a:prstGeom>
        </p:spPr>
      </p:pic>
      <p:sp>
        <p:nvSpPr>
          <p:cNvPr id="13" name="Content Placeholder 6">
            <a:extLst>
              <a:ext uri="{FF2B5EF4-FFF2-40B4-BE49-F238E27FC236}">
                <a16:creationId xmlns:a16="http://schemas.microsoft.com/office/drawing/2014/main" id="{BC28B04D-00F8-97AA-2FF1-51287D0307A0}"/>
              </a:ext>
            </a:extLst>
          </p:cNvPr>
          <p:cNvSpPr txBox="1">
            <a:spLocks/>
          </p:cNvSpPr>
          <p:nvPr/>
        </p:nvSpPr>
        <p:spPr>
          <a:xfrm>
            <a:off x="824129" y="3232146"/>
            <a:ext cx="4379773" cy="1087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rPr>
              <a:t>I read an article/saw a video/heard </a:t>
            </a:r>
            <a:br>
              <a:rPr lang="en-US" b="1" dirty="0">
                <a:solidFill>
                  <a:schemeClr val="bg1"/>
                </a:solidFill>
              </a:rPr>
            </a:br>
            <a:r>
              <a:rPr lang="en-US" b="1" dirty="0">
                <a:solidFill>
                  <a:schemeClr val="bg1"/>
                </a:solidFill>
              </a:rPr>
              <a:t>a report about fentanyl and wanted to talk to you about it.</a:t>
            </a:r>
          </a:p>
        </p:txBody>
      </p:sp>
      <p:sp>
        <p:nvSpPr>
          <p:cNvPr id="14" name="Content Placeholder 6">
            <a:extLst>
              <a:ext uri="{FF2B5EF4-FFF2-40B4-BE49-F238E27FC236}">
                <a16:creationId xmlns:a16="http://schemas.microsoft.com/office/drawing/2014/main" id="{F3ED3507-2688-D201-9898-F39CFC95EB5F}"/>
              </a:ext>
            </a:extLst>
          </p:cNvPr>
          <p:cNvSpPr txBox="1">
            <a:spLocks/>
          </p:cNvSpPr>
          <p:nvPr/>
        </p:nvSpPr>
        <p:spPr>
          <a:xfrm>
            <a:off x="6987958" y="3193542"/>
            <a:ext cx="4306386" cy="11644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b="1" dirty="0">
                <a:solidFill>
                  <a:schemeClr val="bg1"/>
                </a:solidFill>
              </a:rPr>
              <a:t>He leído un artículo / visto un vídeo / escuchado un reportaje sobre el fentanilo y quería hablar contigo sobre ello.</a:t>
            </a:r>
            <a:endParaRPr lang="en-US" b="1" dirty="0">
              <a:solidFill>
                <a:schemeClr val="bg1"/>
              </a:solidFill>
            </a:endParaRPr>
          </a:p>
        </p:txBody>
      </p:sp>
    </p:spTree>
    <p:extLst>
      <p:ext uri="{BB962C8B-B14F-4D97-AF65-F5344CB8AC3E}">
        <p14:creationId xmlns:p14="http://schemas.microsoft.com/office/powerpoint/2010/main" val="177222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7875239-4620-76D5-B572-A3A96710B1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80145" y="2824624"/>
            <a:ext cx="5111685" cy="2390392"/>
          </a:xfrm>
          <a:prstGeom prst="rect">
            <a:avLst/>
          </a:prstGeom>
        </p:spPr>
      </p:pic>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lIns="91440" tIns="45720" rIns="91440" bIns="45720" anchor="b">
            <a:noAutofit/>
          </a:bodyPr>
          <a:lstStyle/>
          <a:p>
            <a:r>
              <a:rPr lang="en-US" dirty="0">
                <a:latin typeface="Cooper Black"/>
              </a:rPr>
              <a:t>What to say</a:t>
            </a:r>
            <a:endParaRPr lang="en-US" dirty="0"/>
          </a:p>
        </p:txBody>
      </p:sp>
      <p:sp>
        <p:nvSpPr>
          <p:cNvPr id="9" name="Content Placeholder 8">
            <a:extLst>
              <a:ext uri="{FF2B5EF4-FFF2-40B4-BE49-F238E27FC236}">
                <a16:creationId xmlns:a16="http://schemas.microsoft.com/office/drawing/2014/main" id="{200312A7-E97E-B86F-5B24-7C2B879A70BD}"/>
              </a:ext>
            </a:extLst>
          </p:cNvPr>
          <p:cNvSpPr>
            <a:spLocks noGrp="1"/>
          </p:cNvSpPr>
          <p:nvPr>
            <p:ph sz="quarter" idx="11"/>
          </p:nvPr>
        </p:nvSpPr>
        <p:spPr/>
        <p:txBody>
          <a:bodyPr lIns="91440" tIns="45720" rIns="91440" bIns="45720" anchor="b"/>
          <a:lstStyle/>
          <a:p>
            <a:r>
              <a:rPr lang="es-419" dirty="0">
                <a:latin typeface="Cooper Black"/>
              </a:rPr>
              <a:t>¿Qué decir?</a:t>
            </a:r>
            <a:endParaRPr lang="es-419" dirty="0"/>
          </a:p>
        </p:txBody>
      </p:sp>
      <p:sp>
        <p:nvSpPr>
          <p:cNvPr id="3" name="Content Placeholder 6">
            <a:extLst>
              <a:ext uri="{FF2B5EF4-FFF2-40B4-BE49-F238E27FC236}">
                <a16:creationId xmlns:a16="http://schemas.microsoft.com/office/drawing/2014/main" id="{15611337-1D29-56FB-E29B-03E9CA8B75C5}"/>
              </a:ext>
            </a:extLst>
          </p:cNvPr>
          <p:cNvSpPr txBox="1">
            <a:spLocks/>
          </p:cNvSpPr>
          <p:nvPr/>
        </p:nvSpPr>
        <p:spPr>
          <a:xfrm>
            <a:off x="800100" y="5263766"/>
            <a:ext cx="4379773" cy="956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WHY: </a:t>
            </a:r>
            <a:r>
              <a:rPr lang="en-US" dirty="0"/>
              <a:t>You can outline the real risks of fake pills and set expectations around not sharing pills.</a:t>
            </a:r>
          </a:p>
        </p:txBody>
      </p:sp>
      <p:sp>
        <p:nvSpPr>
          <p:cNvPr id="12" name="Content Placeholder 6">
            <a:extLst>
              <a:ext uri="{FF2B5EF4-FFF2-40B4-BE49-F238E27FC236}">
                <a16:creationId xmlns:a16="http://schemas.microsoft.com/office/drawing/2014/main" id="{1C8E3039-5CDA-E62E-A3CA-D0C95D9F4677}"/>
              </a:ext>
            </a:extLst>
          </p:cNvPr>
          <p:cNvSpPr txBox="1">
            <a:spLocks/>
          </p:cNvSpPr>
          <p:nvPr/>
        </p:nvSpPr>
        <p:spPr>
          <a:xfrm>
            <a:off x="6890542" y="5271813"/>
            <a:ext cx="4379773" cy="11537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b="1" dirty="0">
                <a:solidFill>
                  <a:schemeClr val="bg1"/>
                </a:solidFill>
                <a:latin typeface="Helvetica"/>
                <a:cs typeface="Helvetica"/>
              </a:rPr>
              <a:t>POR QUÉ: </a:t>
            </a:r>
            <a:r>
              <a:rPr lang="es-ES" dirty="0">
                <a:solidFill>
                  <a:schemeClr val="bg1"/>
                </a:solidFill>
                <a:latin typeface="Helvetica"/>
                <a:cs typeface="Helvetica"/>
              </a:rPr>
              <a:t>Puede explicar los riesgos reales de las pastillas falsas y establecer expectativas para que no compartan pastillas.</a:t>
            </a:r>
            <a:endParaRPr lang="en-US" dirty="0"/>
          </a:p>
        </p:txBody>
      </p:sp>
      <p:sp>
        <p:nvSpPr>
          <p:cNvPr id="13" name="Content Placeholder 6">
            <a:extLst>
              <a:ext uri="{FF2B5EF4-FFF2-40B4-BE49-F238E27FC236}">
                <a16:creationId xmlns:a16="http://schemas.microsoft.com/office/drawing/2014/main" id="{BC28B04D-00F8-97AA-2FF1-51287D0307A0}"/>
              </a:ext>
            </a:extLst>
          </p:cNvPr>
          <p:cNvSpPr txBox="1">
            <a:spLocks/>
          </p:cNvSpPr>
          <p:nvPr/>
        </p:nvSpPr>
        <p:spPr>
          <a:xfrm>
            <a:off x="-5263844" y="3357827"/>
            <a:ext cx="4379773" cy="10872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rPr>
              <a:t>I read an article/saw a video/heard </a:t>
            </a:r>
            <a:br>
              <a:rPr lang="en-US" b="1" dirty="0">
                <a:solidFill>
                  <a:schemeClr val="bg1"/>
                </a:solidFill>
              </a:rPr>
            </a:br>
            <a:r>
              <a:rPr lang="en-US" b="1" dirty="0">
                <a:solidFill>
                  <a:schemeClr val="bg1"/>
                </a:solidFill>
              </a:rPr>
              <a:t>a report about fentanyl and wanted to talk to you about it.</a:t>
            </a:r>
          </a:p>
        </p:txBody>
      </p:sp>
      <p:pic>
        <p:nvPicPr>
          <p:cNvPr id="14" name="Picture 13">
            <a:extLst>
              <a:ext uri="{FF2B5EF4-FFF2-40B4-BE49-F238E27FC236}">
                <a16:creationId xmlns:a16="http://schemas.microsoft.com/office/drawing/2014/main" id="{C49B243B-C5A8-6274-A103-23064E5CA4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6611" y="2746403"/>
            <a:ext cx="5106749" cy="2388084"/>
          </a:xfrm>
          <a:prstGeom prst="rect">
            <a:avLst/>
          </a:prstGeom>
        </p:spPr>
      </p:pic>
      <p:sp>
        <p:nvSpPr>
          <p:cNvPr id="15" name="Content Placeholder 6">
            <a:extLst>
              <a:ext uri="{FF2B5EF4-FFF2-40B4-BE49-F238E27FC236}">
                <a16:creationId xmlns:a16="http://schemas.microsoft.com/office/drawing/2014/main" id="{74F23D75-0881-E8E2-3616-577DB1AB1E16}"/>
              </a:ext>
            </a:extLst>
          </p:cNvPr>
          <p:cNvSpPr txBox="1">
            <a:spLocks/>
          </p:cNvSpPr>
          <p:nvPr/>
        </p:nvSpPr>
        <p:spPr>
          <a:xfrm>
            <a:off x="800100" y="3314968"/>
            <a:ext cx="4743259" cy="1087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rPr>
              <a:t>I know a pill might seem safe to take </a:t>
            </a:r>
            <a:br>
              <a:rPr lang="en-US" b="1" dirty="0">
                <a:solidFill>
                  <a:schemeClr val="bg1"/>
                </a:solidFill>
              </a:rPr>
            </a:br>
            <a:r>
              <a:rPr lang="en-US" b="1" dirty="0">
                <a:solidFill>
                  <a:schemeClr val="bg1"/>
                </a:solidFill>
              </a:rPr>
              <a:t>from your friend, but some can cause </a:t>
            </a:r>
            <a:br>
              <a:rPr lang="en-US" b="1" dirty="0">
                <a:solidFill>
                  <a:schemeClr val="bg1"/>
                </a:solidFill>
              </a:rPr>
            </a:br>
            <a:r>
              <a:rPr lang="en-US" b="1" dirty="0">
                <a:solidFill>
                  <a:schemeClr val="bg1"/>
                </a:solidFill>
              </a:rPr>
              <a:t>overdose or death.</a:t>
            </a:r>
          </a:p>
        </p:txBody>
      </p:sp>
      <p:sp>
        <p:nvSpPr>
          <p:cNvPr id="17" name="Content Placeholder 6">
            <a:extLst>
              <a:ext uri="{FF2B5EF4-FFF2-40B4-BE49-F238E27FC236}">
                <a16:creationId xmlns:a16="http://schemas.microsoft.com/office/drawing/2014/main" id="{353F0F2D-7C0D-34A5-84C5-DA0A3439F47E}"/>
              </a:ext>
            </a:extLst>
          </p:cNvPr>
          <p:cNvSpPr txBox="1">
            <a:spLocks/>
          </p:cNvSpPr>
          <p:nvPr/>
        </p:nvSpPr>
        <p:spPr>
          <a:xfrm>
            <a:off x="12991442" y="3369568"/>
            <a:ext cx="4379773" cy="10872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rPr>
              <a:t>I read an article/saw a video/heard </a:t>
            </a:r>
            <a:br>
              <a:rPr lang="en-US" b="1" dirty="0">
                <a:solidFill>
                  <a:schemeClr val="bg1"/>
                </a:solidFill>
              </a:rPr>
            </a:br>
            <a:r>
              <a:rPr lang="en-US" b="1" dirty="0">
                <a:solidFill>
                  <a:schemeClr val="bg1"/>
                </a:solidFill>
              </a:rPr>
              <a:t>a report about fentanyl and wanted to talk to you about it.</a:t>
            </a:r>
          </a:p>
        </p:txBody>
      </p:sp>
      <p:sp>
        <p:nvSpPr>
          <p:cNvPr id="20" name="Content Placeholder 6">
            <a:extLst>
              <a:ext uri="{FF2B5EF4-FFF2-40B4-BE49-F238E27FC236}">
                <a16:creationId xmlns:a16="http://schemas.microsoft.com/office/drawing/2014/main" id="{2E982F49-699C-86FA-7D36-EAAED2CB20ED}"/>
              </a:ext>
            </a:extLst>
          </p:cNvPr>
          <p:cNvSpPr txBox="1">
            <a:spLocks/>
          </p:cNvSpPr>
          <p:nvPr/>
        </p:nvSpPr>
        <p:spPr>
          <a:xfrm>
            <a:off x="6987959" y="3157538"/>
            <a:ext cx="4519534" cy="140210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b="1" dirty="0">
                <a:solidFill>
                  <a:schemeClr val="bg1"/>
                </a:solidFill>
              </a:rPr>
              <a:t>Sé que puede parecer seguro tomar una pastilla de alguna amistad, pero algunas de ellas pueden provocar una sobredosis o la muerte.</a:t>
            </a:r>
            <a:endParaRPr lang="en-US" b="1" dirty="0">
              <a:solidFill>
                <a:schemeClr val="bg1"/>
              </a:solidFill>
            </a:endParaRPr>
          </a:p>
        </p:txBody>
      </p:sp>
    </p:spTree>
    <p:extLst>
      <p:ext uri="{BB962C8B-B14F-4D97-AF65-F5344CB8AC3E}">
        <p14:creationId xmlns:p14="http://schemas.microsoft.com/office/powerpoint/2010/main" val="268598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3202B4-B36A-048C-FF4F-313D202675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18418" y="2759103"/>
            <a:ext cx="5106749" cy="2388084"/>
          </a:xfrm>
          <a:prstGeom prst="rect">
            <a:avLst/>
          </a:prstGeom>
        </p:spPr>
      </p:pic>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lIns="91440" tIns="45720" rIns="91440" bIns="45720" anchor="b">
            <a:noAutofit/>
          </a:bodyPr>
          <a:lstStyle/>
          <a:p>
            <a:r>
              <a:rPr lang="en-US" dirty="0">
                <a:latin typeface="Cooper Black"/>
              </a:rPr>
              <a:t>What to say</a:t>
            </a:r>
            <a:endParaRPr lang="en-US" dirty="0"/>
          </a:p>
        </p:txBody>
      </p:sp>
      <p:sp>
        <p:nvSpPr>
          <p:cNvPr id="9" name="Content Placeholder 8">
            <a:extLst>
              <a:ext uri="{FF2B5EF4-FFF2-40B4-BE49-F238E27FC236}">
                <a16:creationId xmlns:a16="http://schemas.microsoft.com/office/drawing/2014/main" id="{200312A7-E97E-B86F-5B24-7C2B879A70BD}"/>
              </a:ext>
            </a:extLst>
          </p:cNvPr>
          <p:cNvSpPr>
            <a:spLocks noGrp="1"/>
          </p:cNvSpPr>
          <p:nvPr>
            <p:ph sz="quarter" idx="11"/>
          </p:nvPr>
        </p:nvSpPr>
        <p:spPr/>
        <p:txBody>
          <a:bodyPr lIns="91440" tIns="45720" rIns="91440" bIns="45720" anchor="b"/>
          <a:lstStyle/>
          <a:p>
            <a:r>
              <a:rPr lang="es-419" dirty="0">
                <a:latin typeface="Cooper Black"/>
              </a:rPr>
              <a:t>¿Qué decir?</a:t>
            </a:r>
            <a:endParaRPr lang="es-419" dirty="0"/>
          </a:p>
        </p:txBody>
      </p:sp>
      <p:sp>
        <p:nvSpPr>
          <p:cNvPr id="3" name="Content Placeholder 6">
            <a:extLst>
              <a:ext uri="{FF2B5EF4-FFF2-40B4-BE49-F238E27FC236}">
                <a16:creationId xmlns:a16="http://schemas.microsoft.com/office/drawing/2014/main" id="{15611337-1D29-56FB-E29B-03E9CA8B75C5}"/>
              </a:ext>
            </a:extLst>
          </p:cNvPr>
          <p:cNvSpPr txBox="1">
            <a:spLocks/>
          </p:cNvSpPr>
          <p:nvPr/>
        </p:nvSpPr>
        <p:spPr>
          <a:xfrm>
            <a:off x="800100" y="5263766"/>
            <a:ext cx="4379773" cy="956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WHY: </a:t>
            </a:r>
            <a:r>
              <a:rPr lang="en-US" dirty="0"/>
              <a:t>Teens need to know they can come to you with questions, and you'll be there to help.</a:t>
            </a:r>
          </a:p>
        </p:txBody>
      </p:sp>
      <p:sp>
        <p:nvSpPr>
          <p:cNvPr id="12" name="Content Placeholder 6">
            <a:extLst>
              <a:ext uri="{FF2B5EF4-FFF2-40B4-BE49-F238E27FC236}">
                <a16:creationId xmlns:a16="http://schemas.microsoft.com/office/drawing/2014/main" id="{1C8E3039-5CDA-E62E-A3CA-D0C95D9F4677}"/>
              </a:ext>
            </a:extLst>
          </p:cNvPr>
          <p:cNvSpPr txBox="1">
            <a:spLocks/>
          </p:cNvSpPr>
          <p:nvPr/>
        </p:nvSpPr>
        <p:spPr>
          <a:xfrm>
            <a:off x="6890542" y="5271813"/>
            <a:ext cx="4379773" cy="11289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b="1" dirty="0">
                <a:solidFill>
                  <a:schemeClr val="bg1"/>
                </a:solidFill>
                <a:latin typeface="Helvetica"/>
                <a:cs typeface="Helvetica"/>
              </a:rPr>
              <a:t>POR QUÉ: </a:t>
            </a:r>
            <a:r>
              <a:rPr lang="es-ES" dirty="0">
                <a:solidFill>
                  <a:schemeClr val="bg1"/>
                </a:solidFill>
                <a:latin typeface="Helvetica"/>
                <a:cs typeface="Helvetica"/>
              </a:rPr>
              <a:t>Los adolescentes necesitan saber que pueden acudir a usted si tienen preguntas, y que estará allí para ayudarles.</a:t>
            </a:r>
            <a:endParaRPr lang="en-US" dirty="0"/>
          </a:p>
        </p:txBody>
      </p:sp>
      <p:sp>
        <p:nvSpPr>
          <p:cNvPr id="15" name="Content Placeholder 6">
            <a:extLst>
              <a:ext uri="{FF2B5EF4-FFF2-40B4-BE49-F238E27FC236}">
                <a16:creationId xmlns:a16="http://schemas.microsoft.com/office/drawing/2014/main" id="{74F23D75-0881-E8E2-3616-577DB1AB1E16}"/>
              </a:ext>
            </a:extLst>
          </p:cNvPr>
          <p:cNvSpPr txBox="1">
            <a:spLocks/>
          </p:cNvSpPr>
          <p:nvPr/>
        </p:nvSpPr>
        <p:spPr>
          <a:xfrm>
            <a:off x="-5134169" y="3356674"/>
            <a:ext cx="4403803" cy="10872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rPr>
              <a:t>I know pill might seem safe to </a:t>
            </a:r>
            <a:br>
              <a:rPr lang="en-US" b="1" dirty="0">
                <a:solidFill>
                  <a:schemeClr val="bg1"/>
                </a:solidFill>
              </a:rPr>
            </a:br>
            <a:r>
              <a:rPr lang="en-US" b="1" dirty="0">
                <a:solidFill>
                  <a:schemeClr val="bg1"/>
                </a:solidFill>
              </a:rPr>
              <a:t>take from your friend, but some can cause overdose or death.</a:t>
            </a:r>
          </a:p>
        </p:txBody>
      </p:sp>
      <p:pic>
        <p:nvPicPr>
          <p:cNvPr id="2" name="Picture 1">
            <a:extLst>
              <a:ext uri="{FF2B5EF4-FFF2-40B4-BE49-F238E27FC236}">
                <a16:creationId xmlns:a16="http://schemas.microsoft.com/office/drawing/2014/main" id="{614260C4-A0F4-7181-D5FC-48B5540E46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6611" y="2747556"/>
            <a:ext cx="5106749" cy="2385778"/>
          </a:xfrm>
          <a:prstGeom prst="rect">
            <a:avLst/>
          </a:prstGeom>
        </p:spPr>
      </p:pic>
      <p:sp>
        <p:nvSpPr>
          <p:cNvPr id="4" name="Content Placeholder 6">
            <a:extLst>
              <a:ext uri="{FF2B5EF4-FFF2-40B4-BE49-F238E27FC236}">
                <a16:creationId xmlns:a16="http://schemas.microsoft.com/office/drawing/2014/main" id="{3544A5DA-F87C-E6A3-9FD5-9B28BD308863}"/>
              </a:ext>
            </a:extLst>
          </p:cNvPr>
          <p:cNvSpPr txBox="1">
            <a:spLocks/>
          </p:cNvSpPr>
          <p:nvPr/>
        </p:nvSpPr>
        <p:spPr>
          <a:xfrm>
            <a:off x="776070" y="3471062"/>
            <a:ext cx="4403803" cy="6593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rPr>
              <a:t>If you ever have questions about fentanyl – or any drug – talk to me.</a:t>
            </a:r>
          </a:p>
        </p:txBody>
      </p:sp>
      <p:sp>
        <p:nvSpPr>
          <p:cNvPr id="17" name="Content Placeholder 6">
            <a:extLst>
              <a:ext uri="{FF2B5EF4-FFF2-40B4-BE49-F238E27FC236}">
                <a16:creationId xmlns:a16="http://schemas.microsoft.com/office/drawing/2014/main" id="{639F58AB-EC99-939A-93B4-EFFA8DBFB574}"/>
              </a:ext>
            </a:extLst>
          </p:cNvPr>
          <p:cNvSpPr txBox="1">
            <a:spLocks/>
          </p:cNvSpPr>
          <p:nvPr/>
        </p:nvSpPr>
        <p:spPr>
          <a:xfrm>
            <a:off x="6938963" y="3157539"/>
            <a:ext cx="4379412" cy="128638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b="1" dirty="0">
                <a:solidFill>
                  <a:schemeClr val="bg1"/>
                </a:solidFill>
              </a:rPr>
              <a:t>Si alguna vez tienes preguntas sobre el fentanilo, o sobre cualquier droga, habla conmigo.</a:t>
            </a:r>
            <a:endParaRPr lang="en-US" b="1" dirty="0">
              <a:solidFill>
                <a:schemeClr val="bg1"/>
              </a:solidFill>
            </a:endParaRPr>
          </a:p>
        </p:txBody>
      </p:sp>
    </p:spTree>
    <p:extLst>
      <p:ext uri="{BB962C8B-B14F-4D97-AF65-F5344CB8AC3E}">
        <p14:creationId xmlns:p14="http://schemas.microsoft.com/office/powerpoint/2010/main" val="1172440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a:noAutofit/>
          </a:bodyPr>
          <a:lstStyle/>
          <a:p>
            <a:r>
              <a:rPr lang="en-US" dirty="0"/>
              <a:t>Teaching </a:t>
            </a:r>
            <a:br>
              <a:rPr lang="en-US" dirty="0"/>
            </a:br>
            <a:r>
              <a:rPr lang="en-US" dirty="0"/>
              <a:t>refusal skills</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p:txBody>
          <a:bodyPr/>
          <a:lstStyle/>
          <a:p>
            <a:r>
              <a:rPr lang="en-US" dirty="0"/>
              <a:t>Send a signal​</a:t>
            </a:r>
          </a:p>
          <a:p>
            <a:r>
              <a:rPr lang="en-US" dirty="0"/>
              <a:t>Pass the blame​</a:t>
            </a:r>
          </a:p>
          <a:p>
            <a:r>
              <a:rPr lang="en-US" dirty="0"/>
              <a:t>Offer an alternative​</a:t>
            </a:r>
          </a:p>
          <a:p>
            <a:r>
              <a:rPr lang="en-US" dirty="0"/>
              <a:t>Make an excuse​</a:t>
            </a:r>
          </a:p>
          <a:p>
            <a:r>
              <a:rPr lang="en-US" dirty="0"/>
              <a:t>Avoid the situation​</a:t>
            </a:r>
          </a:p>
          <a:p>
            <a:r>
              <a:rPr lang="en-US" dirty="0"/>
              <a:t>Be honest​</a:t>
            </a:r>
          </a:p>
          <a:p>
            <a:r>
              <a:rPr lang="en-US" dirty="0"/>
              <a:t>Be an advocate</a:t>
            </a:r>
          </a:p>
          <a:p>
            <a:endParaRPr lang="en-US" dirty="0"/>
          </a:p>
        </p:txBody>
      </p:sp>
      <p:sp>
        <p:nvSpPr>
          <p:cNvPr id="8" name="Content Placeholder 7">
            <a:extLst>
              <a:ext uri="{FF2B5EF4-FFF2-40B4-BE49-F238E27FC236}">
                <a16:creationId xmlns:a16="http://schemas.microsoft.com/office/drawing/2014/main" id="{2B7D653B-D7E4-BAFA-9659-F5956F43F91B}"/>
              </a:ext>
            </a:extLst>
          </p:cNvPr>
          <p:cNvSpPr>
            <a:spLocks noGrp="1"/>
          </p:cNvSpPr>
          <p:nvPr>
            <p:ph idx="10"/>
          </p:nvPr>
        </p:nvSpPr>
        <p:spPr/>
        <p:txBody>
          <a:bodyPr/>
          <a:lstStyle/>
          <a:p>
            <a:r>
              <a:rPr lang="es-ES" dirty="0"/>
              <a:t>Enviar una señal</a:t>
            </a:r>
          </a:p>
          <a:p>
            <a:r>
              <a:rPr lang="es-ES" dirty="0"/>
              <a:t>Echar la culpa</a:t>
            </a:r>
          </a:p>
          <a:p>
            <a:r>
              <a:rPr lang="es-ES" dirty="0"/>
              <a:t>Ofrecer una alternativa</a:t>
            </a:r>
          </a:p>
          <a:p>
            <a:r>
              <a:rPr lang="es-ES" dirty="0"/>
              <a:t>Dar una excusa</a:t>
            </a:r>
          </a:p>
          <a:p>
            <a:r>
              <a:rPr lang="es-ES" dirty="0"/>
              <a:t>Evitar la situación</a:t>
            </a:r>
          </a:p>
          <a:p>
            <a:r>
              <a:rPr lang="es-ES" dirty="0"/>
              <a:t>Ser sincero</a:t>
            </a:r>
          </a:p>
          <a:p>
            <a:r>
              <a:rPr lang="es-ES" dirty="0"/>
              <a:t>Ser un defensor</a:t>
            </a:r>
            <a:endParaRPr lang="en-US" dirty="0"/>
          </a:p>
        </p:txBody>
      </p:sp>
      <p:sp>
        <p:nvSpPr>
          <p:cNvPr id="9" name="Content Placeholder 8">
            <a:extLst>
              <a:ext uri="{FF2B5EF4-FFF2-40B4-BE49-F238E27FC236}">
                <a16:creationId xmlns:a16="http://schemas.microsoft.com/office/drawing/2014/main" id="{200312A7-E97E-B86F-5B24-7C2B879A70BD}"/>
              </a:ext>
            </a:extLst>
          </p:cNvPr>
          <p:cNvSpPr>
            <a:spLocks noGrp="1"/>
          </p:cNvSpPr>
          <p:nvPr>
            <p:ph sz="quarter" idx="11"/>
          </p:nvPr>
        </p:nvSpPr>
        <p:spPr>
          <a:xfrm>
            <a:off x="6987958" y="333633"/>
            <a:ext cx="4379912" cy="1629284"/>
          </a:xfrm>
        </p:spPr>
        <p:txBody>
          <a:bodyPr/>
          <a:lstStyle/>
          <a:p>
            <a:r>
              <a:rPr lang="es-ES" dirty="0"/>
              <a:t>Enseñar técnicas de rechazo</a:t>
            </a:r>
            <a:endParaRPr lang="en-US" dirty="0"/>
          </a:p>
        </p:txBody>
      </p:sp>
    </p:spTree>
    <p:extLst>
      <p:ext uri="{BB962C8B-B14F-4D97-AF65-F5344CB8AC3E}">
        <p14:creationId xmlns:p14="http://schemas.microsoft.com/office/powerpoint/2010/main" val="90569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a:xfrm>
            <a:off x="824130" y="637354"/>
            <a:ext cx="4379773" cy="1325563"/>
          </a:xfrm>
        </p:spPr>
        <p:txBody>
          <a:bodyPr>
            <a:noAutofit/>
          </a:bodyPr>
          <a:lstStyle/>
          <a:p>
            <a:r>
              <a:rPr lang="en-US" dirty="0"/>
              <a:t>Building healthy friendships​</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a:xfrm>
            <a:off x="822864" y="2171700"/>
            <a:ext cx="4585779" cy="3981517"/>
          </a:xfrm>
        </p:spPr>
        <p:txBody>
          <a:bodyPr lIns="91440" tIns="45720" rIns="91440" bIns="45720" anchor="t"/>
          <a:lstStyle/>
          <a:p>
            <a:pPr marL="0" indent="0">
              <a:lnSpc>
                <a:spcPct val="100000"/>
              </a:lnSpc>
              <a:buNone/>
            </a:pPr>
            <a:r>
              <a:rPr lang="en-US" dirty="0">
                <a:latin typeface="Helvetica"/>
                <a:cs typeface="Helvetica"/>
              </a:rPr>
              <a:t>Friends play a big role in one another's success and safety. ​Teens need to know that friends:​</a:t>
            </a:r>
          </a:p>
          <a:p>
            <a:pPr>
              <a:lnSpc>
                <a:spcPct val="100000"/>
              </a:lnSpc>
            </a:pPr>
            <a:r>
              <a:rPr lang="en-US" dirty="0">
                <a:latin typeface="Helvetica"/>
                <a:cs typeface="Helvetica"/>
              </a:rPr>
              <a:t>Care about each other​</a:t>
            </a:r>
          </a:p>
          <a:p>
            <a:pPr>
              <a:lnSpc>
                <a:spcPct val="100000"/>
              </a:lnSpc>
            </a:pPr>
            <a:r>
              <a:rPr lang="en-US" dirty="0">
                <a:latin typeface="Helvetica"/>
                <a:cs typeface="Helvetica"/>
              </a:rPr>
              <a:t>Understand and respect each other​</a:t>
            </a:r>
          </a:p>
          <a:p>
            <a:pPr>
              <a:lnSpc>
                <a:spcPct val="100000"/>
              </a:lnSpc>
            </a:pPr>
            <a:r>
              <a:rPr lang="en-US" dirty="0">
                <a:latin typeface="Helvetica"/>
                <a:cs typeface="Helvetica"/>
              </a:rPr>
              <a:t>Communicate openly and honestly​</a:t>
            </a:r>
          </a:p>
          <a:p>
            <a:pPr>
              <a:lnSpc>
                <a:spcPct val="100000"/>
              </a:lnSpc>
            </a:pPr>
            <a:r>
              <a:rPr lang="en-US" dirty="0">
                <a:latin typeface="Helvetica"/>
                <a:cs typeface="Helvetica"/>
              </a:rPr>
              <a:t>Share goals and values​</a:t>
            </a:r>
            <a:endParaRPr lang="en-US" dirty="0">
              <a:cs typeface="Helvetica"/>
            </a:endParaRPr>
          </a:p>
          <a:p>
            <a:pPr marL="0" indent="0">
              <a:buNone/>
            </a:pPr>
            <a:endParaRPr lang="en-US" dirty="0"/>
          </a:p>
        </p:txBody>
      </p:sp>
      <p:sp>
        <p:nvSpPr>
          <p:cNvPr id="14" name="Content Placeholder 13">
            <a:extLst>
              <a:ext uri="{FF2B5EF4-FFF2-40B4-BE49-F238E27FC236}">
                <a16:creationId xmlns:a16="http://schemas.microsoft.com/office/drawing/2014/main" id="{114611B7-B327-F48C-69DC-074474D903CC}"/>
              </a:ext>
            </a:extLst>
          </p:cNvPr>
          <p:cNvSpPr>
            <a:spLocks noGrp="1"/>
          </p:cNvSpPr>
          <p:nvPr>
            <p:ph sz="quarter" idx="11"/>
          </p:nvPr>
        </p:nvSpPr>
        <p:spPr>
          <a:xfrm>
            <a:off x="6987958" y="637354"/>
            <a:ext cx="4883744" cy="1325563"/>
          </a:xfrm>
        </p:spPr>
        <p:txBody>
          <a:bodyPr lIns="91440" tIns="45720" rIns="91440" bIns="45720" anchor="b"/>
          <a:lstStyle/>
          <a:p>
            <a:r>
              <a:rPr lang="es-419" dirty="0">
                <a:latin typeface="Cooper Black"/>
              </a:rPr>
              <a:t>Construir amistades sanas</a:t>
            </a:r>
          </a:p>
        </p:txBody>
      </p:sp>
      <p:sp>
        <p:nvSpPr>
          <p:cNvPr id="3" name="Content Placeholder 2">
            <a:extLst>
              <a:ext uri="{FF2B5EF4-FFF2-40B4-BE49-F238E27FC236}">
                <a16:creationId xmlns:a16="http://schemas.microsoft.com/office/drawing/2014/main" id="{347A7DDC-514B-C65B-3730-87DDD1B4FB85}"/>
              </a:ext>
            </a:extLst>
          </p:cNvPr>
          <p:cNvSpPr>
            <a:spLocks noGrp="1"/>
          </p:cNvSpPr>
          <p:nvPr>
            <p:ph idx="10"/>
          </p:nvPr>
        </p:nvSpPr>
        <p:spPr>
          <a:xfrm>
            <a:off x="7030184" y="2171699"/>
            <a:ext cx="4786721" cy="3940633"/>
          </a:xfrm>
        </p:spPr>
        <p:txBody>
          <a:bodyPr lIns="91440" tIns="45720" rIns="91440" bIns="45720" anchor="t"/>
          <a:lstStyle/>
          <a:p>
            <a:pPr marL="0" indent="0">
              <a:lnSpc>
                <a:spcPct val="100000"/>
              </a:lnSpc>
              <a:buNone/>
            </a:pPr>
            <a:r>
              <a:rPr lang="es-ES" dirty="0">
                <a:solidFill>
                  <a:schemeClr val="bg1"/>
                </a:solidFill>
                <a:latin typeface="Helvetica"/>
                <a:cs typeface="Helvetica"/>
              </a:rPr>
              <a:t>Las amistades desempeñan un papel importante en el éxito y la seguridad de los demás. Los adolescentes deben saber que las amistades: </a:t>
            </a:r>
            <a:r>
              <a:rPr kumimoji="0" lang="en-US" sz="1800" b="0" i="0" u="none" strike="noStrike" kern="1200" cap="none" spc="0" normalizeH="0" baseline="0" noProof="0" dirty="0">
                <a:ln>
                  <a:noFill/>
                </a:ln>
                <a:solidFill>
                  <a:srgbClr val="223B30"/>
                </a:solidFill>
                <a:effectLst/>
                <a:uLnTx/>
                <a:uFillTx/>
                <a:latin typeface="Helvetica"/>
                <a:ea typeface="+mn-ea"/>
                <a:cs typeface="Helvetica"/>
              </a:rPr>
              <a:t>​</a:t>
            </a:r>
            <a:r>
              <a:rPr lang="en-US" dirty="0">
                <a:solidFill>
                  <a:schemeClr val="bg1"/>
                </a:solidFill>
                <a:latin typeface="Helvetica"/>
                <a:cs typeface="Helvetica"/>
              </a:rPr>
              <a:t>​</a:t>
            </a:r>
          </a:p>
          <a:p>
            <a:pPr>
              <a:lnSpc>
                <a:spcPct val="100000"/>
              </a:lnSpc>
            </a:pPr>
            <a:r>
              <a:rPr lang="es-ES" dirty="0">
                <a:solidFill>
                  <a:schemeClr val="bg1"/>
                </a:solidFill>
                <a:latin typeface="Helvetica"/>
                <a:cs typeface="Helvetica"/>
              </a:rPr>
              <a:t>Se preocupan los unos por los otros</a:t>
            </a:r>
          </a:p>
          <a:p>
            <a:pPr>
              <a:lnSpc>
                <a:spcPct val="100000"/>
              </a:lnSpc>
            </a:pPr>
            <a:r>
              <a:rPr lang="es-ES" dirty="0">
                <a:solidFill>
                  <a:schemeClr val="bg1"/>
                </a:solidFill>
                <a:latin typeface="Helvetica"/>
                <a:cs typeface="Helvetica"/>
              </a:rPr>
              <a:t>Se comprenden y respetan mutuamente</a:t>
            </a:r>
          </a:p>
          <a:p>
            <a:pPr>
              <a:lnSpc>
                <a:spcPct val="100000"/>
              </a:lnSpc>
            </a:pPr>
            <a:r>
              <a:rPr lang="es-ES" dirty="0">
                <a:solidFill>
                  <a:schemeClr val="bg1"/>
                </a:solidFill>
                <a:latin typeface="Helvetica"/>
                <a:cs typeface="Helvetica"/>
              </a:rPr>
              <a:t>Se comunican abierta y honestamente</a:t>
            </a:r>
          </a:p>
          <a:p>
            <a:pPr>
              <a:lnSpc>
                <a:spcPct val="100000"/>
              </a:lnSpc>
            </a:pPr>
            <a:r>
              <a:rPr lang="es-ES" dirty="0">
                <a:solidFill>
                  <a:schemeClr val="bg1"/>
                </a:solidFill>
                <a:latin typeface="Helvetica"/>
                <a:cs typeface="Helvetica"/>
              </a:rPr>
              <a:t>Comparten objetivos y valores</a:t>
            </a:r>
            <a:endParaRPr lang="en-US" dirty="0"/>
          </a:p>
        </p:txBody>
      </p:sp>
      <p:pic>
        <p:nvPicPr>
          <p:cNvPr id="4" name="Content Placeholder 17" descr="A person giving a bag to another person&#10;&#10;Description automatically generated">
            <a:extLst>
              <a:ext uri="{FF2B5EF4-FFF2-40B4-BE49-F238E27FC236}">
                <a16:creationId xmlns:a16="http://schemas.microsoft.com/office/drawing/2014/main" id="{239194BB-E90C-B43D-4AB0-E3DA414B6B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5455"/>
          <a:stretch/>
        </p:blipFill>
        <p:spPr>
          <a:xfrm rot="169531">
            <a:off x="-1462714" y="4360607"/>
            <a:ext cx="9345996" cy="3614962"/>
          </a:xfrm>
          <a:prstGeom prst="rect">
            <a:avLst/>
          </a:prstGeom>
        </p:spPr>
      </p:pic>
    </p:spTree>
    <p:extLst>
      <p:ext uri="{BB962C8B-B14F-4D97-AF65-F5344CB8AC3E}">
        <p14:creationId xmlns:p14="http://schemas.microsoft.com/office/powerpoint/2010/main" val="405172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6CD1D-7298-7053-47CB-B8E2998F5287}"/>
              </a:ext>
            </a:extLst>
          </p:cNvPr>
          <p:cNvSpPr>
            <a:spLocks noGrp="1"/>
          </p:cNvSpPr>
          <p:nvPr>
            <p:ph type="title"/>
          </p:nvPr>
        </p:nvSpPr>
        <p:spPr/>
        <p:txBody>
          <a:bodyPr/>
          <a:lstStyle/>
          <a:p>
            <a:r>
              <a:rPr lang="en-US" dirty="0"/>
              <a:t>What we’ll cover</a:t>
            </a:r>
          </a:p>
        </p:txBody>
      </p:sp>
      <p:sp>
        <p:nvSpPr>
          <p:cNvPr id="10" name="Content Placeholder 9">
            <a:extLst>
              <a:ext uri="{FF2B5EF4-FFF2-40B4-BE49-F238E27FC236}">
                <a16:creationId xmlns:a16="http://schemas.microsoft.com/office/drawing/2014/main" id="{AB3D0EE5-3922-9C1F-8615-57CC3A634B58}"/>
              </a:ext>
            </a:extLst>
          </p:cNvPr>
          <p:cNvSpPr>
            <a:spLocks noGrp="1"/>
          </p:cNvSpPr>
          <p:nvPr>
            <p:ph idx="1"/>
          </p:nvPr>
        </p:nvSpPr>
        <p:spPr/>
        <p:txBody>
          <a:bodyPr lIns="91440" tIns="45720" rIns="91440" bIns="45720" anchor="t"/>
          <a:lstStyle/>
          <a:p>
            <a:pPr algn="l" rtl="0" fontAlgn="base">
              <a:buFont typeface="Arial" panose="020B0604020202020204" pitchFamily="34" charset="0"/>
              <a:buChar char="•"/>
            </a:pPr>
            <a:r>
              <a:rPr lang="en-US" sz="2400" dirty="0">
                <a:latin typeface="Calibri"/>
                <a:cs typeface="Calibri"/>
              </a:rPr>
              <a:t>Basics</a:t>
            </a:r>
            <a:r>
              <a:rPr lang="en-US" sz="2400" b="0" i="0" u="none" strike="noStrike" dirty="0">
                <a:effectLst/>
                <a:latin typeface="Calibri"/>
                <a:cs typeface="Calibri"/>
              </a:rPr>
              <a:t> about opioids, fentanyl, and naloxone (Narcan)​</a:t>
            </a:r>
          </a:p>
          <a:p>
            <a:pPr algn="l" rtl="0" fontAlgn="base">
              <a:buFont typeface="Arial" panose="020B0604020202020204" pitchFamily="34" charset="0"/>
              <a:buChar char="•"/>
            </a:pPr>
            <a:r>
              <a:rPr lang="en-US" sz="2400" b="0" i="0" u="none" strike="noStrike" dirty="0">
                <a:effectLst/>
                <a:latin typeface="Calibri"/>
                <a:cs typeface="Calibri"/>
              </a:rPr>
              <a:t>What </a:t>
            </a:r>
            <a:r>
              <a:rPr lang="en-US" sz="2400" dirty="0">
                <a:latin typeface="Calibri"/>
                <a:cs typeface="Calibri"/>
              </a:rPr>
              <a:t>to</a:t>
            </a:r>
            <a:r>
              <a:rPr lang="en-US" sz="2400" b="0" i="0" u="none" strike="noStrike" dirty="0">
                <a:effectLst/>
                <a:latin typeface="Calibri"/>
                <a:cs typeface="Calibri"/>
              </a:rPr>
              <a:t> know about the overdose crisis in Washington​</a:t>
            </a:r>
          </a:p>
          <a:p>
            <a:pPr fontAlgn="base"/>
            <a:r>
              <a:rPr lang="en-US" sz="2400" b="0" i="0" u="none" strike="noStrike" dirty="0">
                <a:effectLst/>
                <a:latin typeface="Calibri"/>
                <a:cs typeface="Calibri"/>
              </a:rPr>
              <a:t>How to help teens avoid opioids and</a:t>
            </a:r>
            <a:r>
              <a:rPr lang="en-US" sz="2400" dirty="0">
                <a:latin typeface="Calibri"/>
                <a:cs typeface="Calibri"/>
              </a:rPr>
              <a:t> stay</a:t>
            </a:r>
            <a:r>
              <a:rPr lang="en-US" sz="2400" b="0" i="0" u="none" strike="noStrike" dirty="0">
                <a:effectLst/>
                <a:latin typeface="Calibri"/>
                <a:cs typeface="Calibri"/>
              </a:rPr>
              <a:t> safe</a:t>
            </a:r>
          </a:p>
          <a:p>
            <a:endParaRPr lang="en-US" dirty="0"/>
          </a:p>
        </p:txBody>
      </p:sp>
      <p:sp>
        <p:nvSpPr>
          <p:cNvPr id="15" name="Content Placeholder 14">
            <a:extLst>
              <a:ext uri="{FF2B5EF4-FFF2-40B4-BE49-F238E27FC236}">
                <a16:creationId xmlns:a16="http://schemas.microsoft.com/office/drawing/2014/main" id="{72AB28F2-7A2A-215C-DA06-70C0AFC7C5BF}"/>
              </a:ext>
            </a:extLst>
          </p:cNvPr>
          <p:cNvSpPr>
            <a:spLocks noGrp="1"/>
          </p:cNvSpPr>
          <p:nvPr>
            <p:ph idx="10"/>
          </p:nvPr>
        </p:nvSpPr>
        <p:spPr/>
        <p:txBody>
          <a:bodyPr lIns="91440" tIns="45720" rIns="91440" bIns="45720" anchor="t"/>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s-ES" sz="2400" dirty="0">
                <a:latin typeface="Calibri"/>
                <a:cs typeface="Calibri"/>
              </a:rPr>
              <a:t>Información básica sobre los opioides, el fentanilo y la naloxona (Narcan)</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s-ES" sz="2400" dirty="0">
                <a:latin typeface="Calibri"/>
                <a:cs typeface="Calibri"/>
              </a:rPr>
              <a:t>Lo que hay que saber </a:t>
            </a:r>
            <a:br>
              <a:rPr lang="es-ES" sz="2400" dirty="0">
                <a:latin typeface="Calibri"/>
                <a:cs typeface="Calibri"/>
              </a:rPr>
            </a:br>
            <a:r>
              <a:rPr lang="es-ES" sz="2400" dirty="0">
                <a:latin typeface="Calibri"/>
                <a:cs typeface="Calibri"/>
              </a:rPr>
              <a:t>sobre la crisis de sobredosis </a:t>
            </a:r>
            <a:br>
              <a:rPr lang="es-ES" sz="2400" dirty="0">
                <a:latin typeface="Calibri"/>
                <a:cs typeface="Calibri"/>
              </a:rPr>
            </a:br>
            <a:r>
              <a:rPr lang="es-ES" sz="2400" dirty="0">
                <a:latin typeface="Calibri"/>
                <a:cs typeface="Calibri"/>
              </a:rPr>
              <a:t>en Washington</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s-ES" sz="2400" dirty="0">
                <a:latin typeface="Calibri"/>
                <a:cs typeface="Calibri"/>
              </a:rPr>
              <a:t>Cómo ayudar a los adolescentes a evitar los opioides y a mantenerse a salvo</a:t>
            </a:r>
            <a:endParaRPr lang="en-US" dirty="0"/>
          </a:p>
        </p:txBody>
      </p:sp>
      <p:sp>
        <p:nvSpPr>
          <p:cNvPr id="12" name="Content Placeholder 11">
            <a:extLst>
              <a:ext uri="{FF2B5EF4-FFF2-40B4-BE49-F238E27FC236}">
                <a16:creationId xmlns:a16="http://schemas.microsoft.com/office/drawing/2014/main" id="{7BC3E519-3ECE-6E29-6552-4F459E87F3F3}"/>
              </a:ext>
            </a:extLst>
          </p:cNvPr>
          <p:cNvSpPr>
            <a:spLocks noGrp="1"/>
          </p:cNvSpPr>
          <p:nvPr>
            <p:ph sz="quarter" idx="11"/>
          </p:nvPr>
        </p:nvSpPr>
        <p:spPr/>
        <p:txBody>
          <a:bodyPr lIns="91440" tIns="45720" rIns="91440" bIns="45720" anchor="b"/>
          <a:lstStyle/>
          <a:p>
            <a:r>
              <a:rPr lang="es-ES">
                <a:latin typeface="Cooper Black"/>
              </a:rPr>
              <a:t>Lo que vamos </a:t>
            </a:r>
            <a:br>
              <a:rPr lang="es-ES">
                <a:latin typeface="Cooper Black"/>
              </a:rPr>
            </a:br>
            <a:r>
              <a:rPr lang="es-ES">
                <a:latin typeface="Cooper Black"/>
              </a:rPr>
              <a:t>a cubrir</a:t>
            </a:r>
            <a:endParaRPr lang="en-US">
              <a:latin typeface="Cooper Black"/>
            </a:endParaRPr>
          </a:p>
        </p:txBody>
      </p:sp>
    </p:spTree>
    <p:extLst>
      <p:ext uri="{BB962C8B-B14F-4D97-AF65-F5344CB8AC3E}">
        <p14:creationId xmlns:p14="http://schemas.microsoft.com/office/powerpoint/2010/main" val="359929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a:noAutofit/>
          </a:bodyPr>
          <a:lstStyle/>
          <a:p>
            <a:r>
              <a:rPr lang="en-US" dirty="0"/>
              <a:t>The basics </a:t>
            </a:r>
            <a:br>
              <a:rPr lang="en-US" dirty="0"/>
            </a:br>
            <a:r>
              <a:rPr lang="en-US" dirty="0"/>
              <a:t>of naloxone​</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a:xfrm>
            <a:off x="824130" y="2182851"/>
            <a:ext cx="4379773" cy="4117588"/>
          </a:xfrm>
        </p:spPr>
        <p:txBody>
          <a:bodyPr/>
          <a:lstStyle/>
          <a:p>
            <a:pPr>
              <a:lnSpc>
                <a:spcPct val="100000"/>
              </a:lnSpc>
            </a:pPr>
            <a:r>
              <a:rPr lang="en-US" dirty="0"/>
              <a:t>Also known as Narcan​</a:t>
            </a:r>
          </a:p>
          <a:p>
            <a:pPr>
              <a:lnSpc>
                <a:spcPct val="100000"/>
              </a:lnSpc>
            </a:pPr>
            <a:r>
              <a:rPr lang="en-US" dirty="0"/>
              <a:t>​Reverses opioid overdoses​</a:t>
            </a:r>
          </a:p>
          <a:p>
            <a:pPr>
              <a:lnSpc>
                <a:spcPct val="100000"/>
              </a:lnSpc>
            </a:pPr>
            <a:r>
              <a:rPr lang="en-US" dirty="0"/>
              <a:t>​Available as a nasal spray or intramuscular injection​</a:t>
            </a:r>
          </a:p>
          <a:p>
            <a:pPr>
              <a:lnSpc>
                <a:spcPct val="100000"/>
              </a:lnSpc>
            </a:pPr>
            <a:r>
              <a:rPr lang="en-US" dirty="0"/>
              <a:t>​Washington state has </a:t>
            </a:r>
            <a:br>
              <a:rPr lang="en-US" dirty="0"/>
            </a:br>
            <a:r>
              <a:rPr lang="en-US" dirty="0"/>
              <a:t>Good Samaritan laws</a:t>
            </a:r>
          </a:p>
          <a:p>
            <a:pPr marL="0" indent="0">
              <a:lnSpc>
                <a:spcPct val="100000"/>
              </a:lnSpc>
              <a:buNone/>
            </a:pPr>
            <a:endParaRPr lang="en-US" dirty="0"/>
          </a:p>
        </p:txBody>
      </p:sp>
      <p:sp>
        <p:nvSpPr>
          <p:cNvPr id="2" name="Content Placeholder 1">
            <a:extLst>
              <a:ext uri="{FF2B5EF4-FFF2-40B4-BE49-F238E27FC236}">
                <a16:creationId xmlns:a16="http://schemas.microsoft.com/office/drawing/2014/main" id="{222A4D1E-3A0E-9D9D-6E9E-2F36443E6104}"/>
              </a:ext>
            </a:extLst>
          </p:cNvPr>
          <p:cNvSpPr>
            <a:spLocks noGrp="1"/>
          </p:cNvSpPr>
          <p:nvPr>
            <p:ph idx="10"/>
          </p:nvPr>
        </p:nvSpPr>
        <p:spPr>
          <a:xfrm>
            <a:off x="6988097" y="2182851"/>
            <a:ext cx="4379773" cy="4082400"/>
          </a:xfrm>
        </p:spPr>
        <p:txBody>
          <a:bodyPr/>
          <a:lstStyle/>
          <a:p>
            <a:pPr>
              <a:lnSpc>
                <a:spcPct val="100000"/>
              </a:lnSpc>
            </a:pPr>
            <a:r>
              <a:rPr lang="es-ES" dirty="0"/>
              <a:t>También conocido como Narcan</a:t>
            </a:r>
          </a:p>
          <a:p>
            <a:pPr>
              <a:lnSpc>
                <a:spcPct val="100000"/>
              </a:lnSpc>
            </a:pPr>
            <a:r>
              <a:rPr lang="es-ES" dirty="0"/>
              <a:t>Revierte las sobredosis de opioides</a:t>
            </a:r>
          </a:p>
          <a:p>
            <a:pPr>
              <a:lnSpc>
                <a:spcPct val="100000"/>
              </a:lnSpc>
            </a:pPr>
            <a:r>
              <a:rPr lang="es-ES" dirty="0"/>
              <a:t>Disponible en espray nasal o inyección intramuscular</a:t>
            </a:r>
          </a:p>
          <a:p>
            <a:pPr>
              <a:lnSpc>
                <a:spcPct val="100000"/>
              </a:lnSpc>
            </a:pPr>
            <a:r>
              <a:rPr lang="es-ES" dirty="0"/>
              <a:t>El estado de Washington cuenta con leyes del buen samaritano</a:t>
            </a:r>
            <a:endParaRPr lang="en-US" dirty="0"/>
          </a:p>
        </p:txBody>
      </p:sp>
      <p:sp>
        <p:nvSpPr>
          <p:cNvPr id="4" name="Content Placeholder 3">
            <a:extLst>
              <a:ext uri="{FF2B5EF4-FFF2-40B4-BE49-F238E27FC236}">
                <a16:creationId xmlns:a16="http://schemas.microsoft.com/office/drawing/2014/main" id="{9756BB4F-9519-CD0A-5919-700E6D22148C}"/>
              </a:ext>
            </a:extLst>
          </p:cNvPr>
          <p:cNvSpPr>
            <a:spLocks noGrp="1"/>
          </p:cNvSpPr>
          <p:nvPr>
            <p:ph sz="quarter" idx="11"/>
          </p:nvPr>
        </p:nvSpPr>
        <p:spPr/>
        <p:txBody>
          <a:bodyPr/>
          <a:lstStyle/>
          <a:p>
            <a:r>
              <a:rPr lang="es-ES" dirty="0"/>
              <a:t>Aspectos básicos de la naloxona </a:t>
            </a:r>
            <a:r>
              <a:rPr lang="en-US" dirty="0"/>
              <a:t>​</a:t>
            </a:r>
          </a:p>
        </p:txBody>
      </p:sp>
      <p:pic>
        <p:nvPicPr>
          <p:cNvPr id="3" name="Picture 2" descr="A cartoon of a hand&#10;&#10;Description automatically generated">
            <a:extLst>
              <a:ext uri="{FF2B5EF4-FFF2-40B4-BE49-F238E27FC236}">
                <a16:creationId xmlns:a16="http://schemas.microsoft.com/office/drawing/2014/main" id="{0C9D640F-1E93-4D2B-3437-D528C61F12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18" b="33499"/>
          <a:stretch/>
        </p:blipFill>
        <p:spPr>
          <a:xfrm>
            <a:off x="824130" y="4721374"/>
            <a:ext cx="2036744" cy="2683496"/>
          </a:xfrm>
          <a:prstGeom prst="rect">
            <a:avLst/>
          </a:prstGeom>
        </p:spPr>
      </p:pic>
      <p:pic>
        <p:nvPicPr>
          <p:cNvPr id="5" name="Content Placeholder 19" descr="A black and pink object with a black background&#10;&#10;Description automatically generated">
            <a:extLst>
              <a:ext uri="{FF2B5EF4-FFF2-40B4-BE49-F238E27FC236}">
                <a16:creationId xmlns:a16="http://schemas.microsoft.com/office/drawing/2014/main" id="{133785F4-2D45-4D1B-E2CA-E421E31FEC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6" t="1" b="43783"/>
          <a:stretch/>
        </p:blipFill>
        <p:spPr>
          <a:xfrm>
            <a:off x="2982632" y="3669323"/>
            <a:ext cx="2696468" cy="3811890"/>
          </a:xfrm>
          <a:prstGeom prst="rect">
            <a:avLst/>
          </a:prstGeom>
        </p:spPr>
      </p:pic>
    </p:spTree>
    <p:extLst>
      <p:ext uri="{BB962C8B-B14F-4D97-AF65-F5344CB8AC3E}">
        <p14:creationId xmlns:p14="http://schemas.microsoft.com/office/powerpoint/2010/main" val="3506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a:noAutofit/>
          </a:bodyPr>
          <a:lstStyle/>
          <a:p>
            <a:r>
              <a:rPr lang="en-US" dirty="0"/>
              <a:t>The basics </a:t>
            </a:r>
            <a:br>
              <a:rPr lang="en-US" dirty="0"/>
            </a:br>
            <a:r>
              <a:rPr lang="en-US" dirty="0"/>
              <a:t>of naloxone​</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a:xfrm>
            <a:off x="824130" y="2182851"/>
            <a:ext cx="4379773" cy="4117588"/>
          </a:xfrm>
        </p:spPr>
        <p:txBody>
          <a:bodyPr lIns="91440" tIns="45720" rIns="91440" bIns="45720" anchor="t"/>
          <a:lstStyle/>
          <a:p>
            <a:pPr marL="0" indent="0">
              <a:lnSpc>
                <a:spcPct val="100000"/>
              </a:lnSpc>
              <a:buNone/>
            </a:pPr>
            <a:r>
              <a:rPr lang="en-US" b="1" dirty="0"/>
              <a:t>Naloxone (Narcan):​</a:t>
            </a:r>
          </a:p>
          <a:p>
            <a:pPr>
              <a:lnSpc>
                <a:spcPct val="100000"/>
              </a:lnSpc>
            </a:pPr>
            <a:r>
              <a:rPr lang="en-US" dirty="0">
                <a:latin typeface="Helvetica"/>
                <a:cs typeface="Helvetica"/>
              </a:rPr>
              <a:t>​Blocks the </a:t>
            </a:r>
            <a:r>
              <a:rPr lang="en-US" dirty="0"/>
              <a:t>effects</a:t>
            </a:r>
            <a:r>
              <a:rPr lang="en-US" dirty="0">
                <a:latin typeface="Helvetica"/>
                <a:cs typeface="Helvetica"/>
              </a:rPr>
              <a:t> of opioids to restore normal breathing</a:t>
            </a:r>
            <a:endParaRPr lang="en-US" dirty="0">
              <a:cs typeface="Helvetica"/>
            </a:endParaRPr>
          </a:p>
          <a:p>
            <a:pPr>
              <a:lnSpc>
                <a:spcPct val="100000"/>
              </a:lnSpc>
            </a:pPr>
            <a:r>
              <a:rPr lang="en-US" dirty="0"/>
              <a:t>​Does not work to treat the effects of other drugs or alcohol​</a:t>
            </a:r>
          </a:p>
          <a:p>
            <a:pPr>
              <a:lnSpc>
                <a:spcPct val="100000"/>
              </a:lnSpc>
            </a:pPr>
            <a:r>
              <a:rPr lang="en-US" dirty="0"/>
              <a:t>​Has no effect on someone who is not on opioids​</a:t>
            </a:r>
          </a:p>
          <a:p>
            <a:pPr>
              <a:lnSpc>
                <a:spcPct val="100000"/>
              </a:lnSpc>
            </a:pPr>
            <a:r>
              <a:rPr lang="en-US" dirty="0"/>
              <a:t>​Is not habit-forming​</a:t>
            </a:r>
          </a:p>
          <a:p>
            <a:pPr>
              <a:lnSpc>
                <a:spcPct val="100000"/>
              </a:lnSpc>
            </a:pPr>
            <a:r>
              <a:rPr lang="en-US" dirty="0"/>
              <a:t>​Is the most effective tool to save lives ​</a:t>
            </a:r>
          </a:p>
          <a:p>
            <a:pPr marL="0" indent="0">
              <a:lnSpc>
                <a:spcPct val="100000"/>
              </a:lnSpc>
              <a:buNone/>
            </a:pPr>
            <a:r>
              <a:rPr lang="en-US" dirty="0"/>
              <a:t>​</a:t>
            </a:r>
          </a:p>
          <a:p>
            <a:pPr marL="0" indent="0">
              <a:lnSpc>
                <a:spcPct val="100000"/>
              </a:lnSpc>
              <a:buNone/>
            </a:pPr>
            <a:endParaRPr lang="en-US" dirty="0"/>
          </a:p>
        </p:txBody>
      </p:sp>
      <p:sp>
        <p:nvSpPr>
          <p:cNvPr id="2" name="Content Placeholder 1">
            <a:extLst>
              <a:ext uri="{FF2B5EF4-FFF2-40B4-BE49-F238E27FC236}">
                <a16:creationId xmlns:a16="http://schemas.microsoft.com/office/drawing/2014/main" id="{222A4D1E-3A0E-9D9D-6E9E-2F36443E6104}"/>
              </a:ext>
            </a:extLst>
          </p:cNvPr>
          <p:cNvSpPr>
            <a:spLocks noGrp="1"/>
          </p:cNvSpPr>
          <p:nvPr>
            <p:ph idx="10"/>
          </p:nvPr>
        </p:nvSpPr>
        <p:spPr>
          <a:xfrm>
            <a:off x="6988097" y="2182851"/>
            <a:ext cx="4379773" cy="4082400"/>
          </a:xfrm>
        </p:spPr>
        <p:txBody>
          <a:bodyPr lIns="91440" tIns="45720" rIns="91440" bIns="45720" anchor="t"/>
          <a:lstStyle/>
          <a:p>
            <a:pPr marL="0" indent="0">
              <a:lnSpc>
                <a:spcPct val="100000"/>
              </a:lnSpc>
              <a:buNone/>
            </a:pPr>
            <a:r>
              <a:rPr lang="en-US" b="1" dirty="0"/>
              <a:t>Naloxona (Narcan):​</a:t>
            </a:r>
          </a:p>
          <a:p>
            <a:pPr>
              <a:lnSpc>
                <a:spcPct val="100000"/>
              </a:lnSpc>
            </a:pPr>
            <a:r>
              <a:rPr lang="es-ES">
                <a:latin typeface="Helvetica"/>
                <a:cs typeface="Helvetica"/>
              </a:rPr>
              <a:t>Bloquea los efectos de los opioides y restablece la respiración normal</a:t>
            </a:r>
            <a:endParaRPr lang="es-ES">
              <a:cs typeface="Helvetica"/>
            </a:endParaRPr>
          </a:p>
          <a:p>
            <a:pPr>
              <a:lnSpc>
                <a:spcPct val="100000"/>
              </a:lnSpc>
            </a:pPr>
            <a:r>
              <a:rPr lang="es-ES" dirty="0"/>
              <a:t>No sirve para tratar los efectos de otras drogas o del alcohol</a:t>
            </a:r>
          </a:p>
          <a:p>
            <a:pPr>
              <a:lnSpc>
                <a:spcPct val="100000"/>
              </a:lnSpc>
            </a:pPr>
            <a:r>
              <a:rPr lang="es-ES" dirty="0"/>
              <a:t>No tiene ningún efecto en las personas que no se encuentran bajo los efectos de opioides.</a:t>
            </a:r>
          </a:p>
          <a:p>
            <a:pPr>
              <a:lnSpc>
                <a:spcPct val="100000"/>
              </a:lnSpc>
            </a:pPr>
            <a:r>
              <a:rPr lang="es-ES" dirty="0"/>
              <a:t>No crea adicción</a:t>
            </a:r>
          </a:p>
          <a:p>
            <a:pPr>
              <a:lnSpc>
                <a:spcPct val="100000"/>
              </a:lnSpc>
            </a:pPr>
            <a:r>
              <a:rPr lang="es-ES" dirty="0"/>
              <a:t>Es la herramienta más eficaz para salvar vidas</a:t>
            </a:r>
            <a:endParaRPr lang="en-US" dirty="0"/>
          </a:p>
        </p:txBody>
      </p:sp>
      <p:sp>
        <p:nvSpPr>
          <p:cNvPr id="4" name="Content Placeholder 3">
            <a:extLst>
              <a:ext uri="{FF2B5EF4-FFF2-40B4-BE49-F238E27FC236}">
                <a16:creationId xmlns:a16="http://schemas.microsoft.com/office/drawing/2014/main" id="{9756BB4F-9519-CD0A-5919-700E6D22148C}"/>
              </a:ext>
            </a:extLst>
          </p:cNvPr>
          <p:cNvSpPr>
            <a:spLocks noGrp="1"/>
          </p:cNvSpPr>
          <p:nvPr>
            <p:ph sz="quarter" idx="11"/>
          </p:nvPr>
        </p:nvSpPr>
        <p:spPr/>
        <p:txBody>
          <a:bodyPr>
            <a:normAutofit fontScale="62500" lnSpcReduction="20000"/>
          </a:bodyPr>
          <a:lstStyle/>
          <a:p>
            <a:pPr>
              <a:lnSpc>
                <a:spcPct val="110000"/>
              </a:lnSpc>
            </a:pPr>
            <a:r>
              <a:rPr lang="es-ES" sz="5800" dirty="0"/>
              <a:t>Aspectos básicos de la naloxona </a:t>
            </a:r>
            <a:r>
              <a:rPr lang="en-US" dirty="0"/>
              <a:t>​​</a:t>
            </a:r>
          </a:p>
        </p:txBody>
      </p:sp>
    </p:spTree>
    <p:extLst>
      <p:ext uri="{BB962C8B-B14F-4D97-AF65-F5344CB8AC3E}">
        <p14:creationId xmlns:p14="http://schemas.microsoft.com/office/powerpoint/2010/main" val="266704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211974-8D43-9EBA-8CED-ADF06734ADD2}"/>
              </a:ext>
            </a:extLst>
          </p:cNvPr>
          <p:cNvSpPr>
            <a:spLocks noGrp="1"/>
          </p:cNvSpPr>
          <p:nvPr>
            <p:ph type="title"/>
          </p:nvPr>
        </p:nvSpPr>
        <p:spPr>
          <a:xfrm>
            <a:off x="824130" y="202282"/>
            <a:ext cx="4379773" cy="1325563"/>
          </a:xfrm>
        </p:spPr>
        <p:txBody>
          <a:bodyPr/>
          <a:lstStyle/>
          <a:p>
            <a:r>
              <a:rPr lang="en-US" dirty="0"/>
              <a:t>Additional resources</a:t>
            </a:r>
          </a:p>
        </p:txBody>
      </p:sp>
      <p:sp>
        <p:nvSpPr>
          <p:cNvPr id="7" name="Content Placeholder 6">
            <a:extLst>
              <a:ext uri="{FF2B5EF4-FFF2-40B4-BE49-F238E27FC236}">
                <a16:creationId xmlns:a16="http://schemas.microsoft.com/office/drawing/2014/main" id="{1095F457-E8A7-4E11-9994-D5399BED7B1D}"/>
              </a:ext>
            </a:extLst>
          </p:cNvPr>
          <p:cNvSpPr>
            <a:spLocks noGrp="1"/>
          </p:cNvSpPr>
          <p:nvPr>
            <p:ph idx="1"/>
          </p:nvPr>
        </p:nvSpPr>
        <p:spPr>
          <a:xfrm>
            <a:off x="824130" y="1736628"/>
            <a:ext cx="4706515" cy="1468841"/>
          </a:xfrm>
        </p:spPr>
        <p:txBody>
          <a:bodyPr/>
          <a:lstStyle/>
          <a:p>
            <a:pPr marL="0" indent="0">
              <a:buNone/>
            </a:pPr>
            <a:r>
              <a:rPr lang="en-US" b="1" dirty="0"/>
              <a:t>Visit WAFriendsForLife.com/toolkits for:​</a:t>
            </a:r>
          </a:p>
          <a:p>
            <a:r>
              <a:rPr lang="en-US" dirty="0"/>
              <a:t>Brochures ​</a:t>
            </a:r>
          </a:p>
          <a:p>
            <a:r>
              <a:rPr lang="en-US" dirty="0"/>
              <a:t>Conversation guides​</a:t>
            </a:r>
          </a:p>
          <a:p>
            <a:r>
              <a:rPr lang="en-US" dirty="0"/>
              <a:t>Videos</a:t>
            </a:r>
          </a:p>
          <a:p>
            <a:pPr marL="0" indent="0">
              <a:buNone/>
            </a:pPr>
            <a:endParaRPr lang="en-US" b="1" dirty="0"/>
          </a:p>
        </p:txBody>
      </p:sp>
      <p:pic>
        <p:nvPicPr>
          <p:cNvPr id="15" name="Content Placeholder 14" descr="A couple of brochures on a table&#10;&#10;Description automatically generated">
            <a:extLst>
              <a:ext uri="{FF2B5EF4-FFF2-40B4-BE49-F238E27FC236}">
                <a16:creationId xmlns:a16="http://schemas.microsoft.com/office/drawing/2014/main" id="{1429499C-F149-7090-20D5-A076160F5F60}"/>
              </a:ext>
            </a:extLst>
          </p:cNvPr>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10514" t="3391" r="31879" b="-66"/>
          <a:stretch/>
        </p:blipFill>
        <p:spPr>
          <a:xfrm>
            <a:off x="6057900" y="0"/>
            <a:ext cx="6134100" cy="6862710"/>
          </a:xfrm>
        </p:spPr>
      </p:pic>
      <p:sp>
        <p:nvSpPr>
          <p:cNvPr id="12" name="Title 5">
            <a:extLst>
              <a:ext uri="{FF2B5EF4-FFF2-40B4-BE49-F238E27FC236}">
                <a16:creationId xmlns:a16="http://schemas.microsoft.com/office/drawing/2014/main" id="{49F08CDB-AC15-B5C1-CD78-7B3AF57ECA74}"/>
              </a:ext>
            </a:extLst>
          </p:cNvPr>
          <p:cNvSpPr txBox="1">
            <a:spLocks/>
          </p:cNvSpPr>
          <p:nvPr/>
        </p:nvSpPr>
        <p:spPr>
          <a:xfrm>
            <a:off x="824130" y="3321689"/>
            <a:ext cx="5016231" cy="1170703"/>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s-419" dirty="0">
                <a:latin typeface="Cooper Black"/>
              </a:rPr>
              <a:t>Recursos </a:t>
            </a:r>
            <a:br>
              <a:rPr lang="es-419" dirty="0">
                <a:latin typeface="Cooper Black"/>
              </a:rPr>
            </a:br>
            <a:r>
              <a:rPr lang="es-419" dirty="0">
                <a:latin typeface="Cooper Black"/>
              </a:rPr>
              <a:t>adicionales</a:t>
            </a:r>
          </a:p>
        </p:txBody>
      </p:sp>
      <p:sp>
        <p:nvSpPr>
          <p:cNvPr id="13" name="Content Placeholder 6">
            <a:extLst>
              <a:ext uri="{FF2B5EF4-FFF2-40B4-BE49-F238E27FC236}">
                <a16:creationId xmlns:a16="http://schemas.microsoft.com/office/drawing/2014/main" id="{77CC9610-F5A1-1DA0-CD29-A2B2948E36EA}"/>
              </a:ext>
            </a:extLst>
          </p:cNvPr>
          <p:cNvSpPr txBox="1">
            <a:spLocks/>
          </p:cNvSpPr>
          <p:nvPr/>
        </p:nvSpPr>
        <p:spPr>
          <a:xfrm>
            <a:off x="824130" y="4687315"/>
            <a:ext cx="5016231" cy="17366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Visite WAFriendsForLife.com/ES/toolkits </a:t>
            </a:r>
            <a:br>
              <a:rPr lang="en-US" b="1" dirty="0"/>
            </a:br>
            <a:r>
              <a:rPr lang="en-US" b="1" dirty="0"/>
              <a:t>para obtener:​</a:t>
            </a:r>
          </a:p>
          <a:p>
            <a:r>
              <a:rPr lang="es-ES" dirty="0"/>
              <a:t>Folletos</a:t>
            </a:r>
          </a:p>
          <a:p>
            <a:r>
              <a:rPr lang="es-ES" dirty="0"/>
              <a:t>Guías de conversación</a:t>
            </a:r>
          </a:p>
          <a:p>
            <a:r>
              <a:rPr lang="es-ES" dirty="0"/>
              <a:t>Vídeos</a:t>
            </a:r>
            <a:endParaRPr lang="en-US" b="1" dirty="0"/>
          </a:p>
        </p:txBody>
      </p:sp>
    </p:spTree>
    <p:extLst>
      <p:ext uri="{BB962C8B-B14F-4D97-AF65-F5344CB8AC3E}">
        <p14:creationId xmlns:p14="http://schemas.microsoft.com/office/powerpoint/2010/main" val="326633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E13DDF-C4C1-896A-786A-51826B7766F3}"/>
              </a:ext>
            </a:extLst>
          </p:cNvPr>
          <p:cNvSpPr>
            <a:spLocks noGrp="1"/>
          </p:cNvSpPr>
          <p:nvPr>
            <p:ph type="title"/>
          </p:nvPr>
        </p:nvSpPr>
        <p:spPr>
          <a:xfrm>
            <a:off x="824130" y="435077"/>
            <a:ext cx="4379773" cy="2993924"/>
          </a:xfrm>
        </p:spPr>
        <p:txBody>
          <a:bodyPr anchor="ctr">
            <a:normAutofit/>
          </a:bodyPr>
          <a:lstStyle/>
          <a:p>
            <a:r>
              <a:rPr lang="en-US" sz="5400" dirty="0"/>
              <a:t>Questions?​</a:t>
            </a:r>
            <a:br>
              <a:rPr lang="en-US" sz="5400" dirty="0"/>
            </a:br>
            <a:r>
              <a:rPr lang="en-US" sz="5400" dirty="0"/>
              <a:t>​Thank you!</a:t>
            </a:r>
          </a:p>
        </p:txBody>
      </p:sp>
      <p:sp>
        <p:nvSpPr>
          <p:cNvPr id="10" name="Title 5">
            <a:extLst>
              <a:ext uri="{FF2B5EF4-FFF2-40B4-BE49-F238E27FC236}">
                <a16:creationId xmlns:a16="http://schemas.microsoft.com/office/drawing/2014/main" id="{2A6E8FEC-4987-A7FF-78A3-81E12DDFA7C3}"/>
              </a:ext>
            </a:extLst>
          </p:cNvPr>
          <p:cNvSpPr txBox="1">
            <a:spLocks/>
          </p:cNvSpPr>
          <p:nvPr/>
        </p:nvSpPr>
        <p:spPr>
          <a:xfrm>
            <a:off x="6988099" y="435076"/>
            <a:ext cx="4589135" cy="2993924"/>
          </a:xfrm>
          <a:prstGeom prst="rect">
            <a:avLst/>
          </a:prstGeom>
        </p:spPr>
        <p:txBody>
          <a:bodyPr anchor="ctr">
            <a:normAutofit/>
          </a:bodyPr>
          <a:lstStyle>
            <a:lvl1pPr algn="l" defTabSz="914400" rtl="0" eaLnBrk="1" latinLnBrk="0" hangingPunct="1">
              <a:lnSpc>
                <a:spcPct val="90000"/>
              </a:lnSpc>
              <a:spcBef>
                <a:spcPct val="0"/>
              </a:spcBef>
              <a:buNone/>
              <a:defRPr sz="3600" kern="1200">
                <a:solidFill>
                  <a:schemeClr val="accent2"/>
                </a:solidFill>
                <a:latin typeface="Cooper Black" panose="0208090404030B020404" pitchFamily="18" charset="77"/>
                <a:ea typeface="+mj-ea"/>
                <a:cs typeface="+mj-cs"/>
              </a:defRPr>
            </a:lvl1pPr>
          </a:lstStyle>
          <a:p>
            <a:r>
              <a:rPr lang="es-419" sz="5400" dirty="0">
                <a:solidFill>
                  <a:schemeClr val="bg1"/>
                </a:solidFill>
              </a:rPr>
              <a:t>¿Preguntas? ¡Gracias!</a:t>
            </a:r>
          </a:p>
        </p:txBody>
      </p:sp>
      <p:pic>
        <p:nvPicPr>
          <p:cNvPr id="12" name="Picture 11" descr="A person and person talking in a kitchen&#10;&#10;Description automatically generated">
            <a:extLst>
              <a:ext uri="{FF2B5EF4-FFF2-40B4-BE49-F238E27FC236}">
                <a16:creationId xmlns:a16="http://schemas.microsoft.com/office/drawing/2014/main" id="{E2B16860-BC55-94FB-3C56-677A96D7BB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3" t="15469" r="-313" b="42343"/>
          <a:stretch/>
        </p:blipFill>
        <p:spPr>
          <a:xfrm>
            <a:off x="0" y="3429000"/>
            <a:ext cx="12192000" cy="3429001"/>
          </a:xfrm>
          <a:prstGeom prst="rect">
            <a:avLst/>
          </a:prstGeom>
        </p:spPr>
      </p:pic>
    </p:spTree>
    <p:extLst>
      <p:ext uri="{BB962C8B-B14F-4D97-AF65-F5344CB8AC3E}">
        <p14:creationId xmlns:p14="http://schemas.microsoft.com/office/powerpoint/2010/main" val="115371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1F6830-5950-A70E-1A6D-3413B019E6B4}"/>
              </a:ext>
            </a:extLst>
          </p:cNvPr>
          <p:cNvSpPr>
            <a:spLocks noGrp="1"/>
          </p:cNvSpPr>
          <p:nvPr>
            <p:ph type="title"/>
          </p:nvPr>
        </p:nvSpPr>
        <p:spPr/>
        <p:txBody>
          <a:bodyPr lIns="91440" tIns="45720" rIns="91440" bIns="45720" anchor="b">
            <a:normAutofit/>
          </a:bodyPr>
          <a:lstStyle/>
          <a:p>
            <a:r>
              <a:rPr lang="en-US" dirty="0">
                <a:latin typeface="Cooper Black"/>
              </a:rPr>
              <a:t>Basics </a:t>
            </a:r>
            <a:br>
              <a:rPr lang="en-US" dirty="0">
                <a:latin typeface="Cooper Black"/>
              </a:rPr>
            </a:br>
            <a:r>
              <a:rPr lang="en-US" dirty="0">
                <a:latin typeface="Cooper Black"/>
              </a:rPr>
              <a:t>about opioids</a:t>
            </a:r>
          </a:p>
        </p:txBody>
      </p:sp>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24130" y="2181116"/>
            <a:ext cx="4379773" cy="4117588"/>
          </a:xfrm>
        </p:spPr>
        <p:txBody>
          <a:bodyPr/>
          <a:lstStyle/>
          <a:p>
            <a:pPr marL="0" indent="0" algn="l" rtl="0" fontAlgn="base">
              <a:lnSpc>
                <a:spcPct val="100000"/>
              </a:lnSpc>
              <a:buNone/>
            </a:pPr>
            <a:r>
              <a:rPr lang="en-US" sz="1800" b="1" i="0" u="none" strike="noStrike" dirty="0">
                <a:effectLst/>
              </a:rPr>
              <a:t>Regulated (legal) opioids: </a:t>
            </a:r>
            <a:r>
              <a:rPr lang="en-US" sz="1800" b="0" i="0" u="none" strike="noStrike" dirty="0">
                <a:effectLst/>
              </a:rPr>
              <a:t>​</a:t>
            </a:r>
            <a:endParaRPr lang="en-US" b="0" i="0" u="none" strike="noStrike" dirty="0">
              <a:effectLst/>
            </a:endParaRPr>
          </a:p>
          <a:p>
            <a:pPr lvl="1" fontAlgn="base">
              <a:lnSpc>
                <a:spcPct val="100000"/>
              </a:lnSpc>
            </a:pPr>
            <a:r>
              <a:rPr lang="en-US" b="0" i="0" u="none" strike="noStrike" dirty="0">
                <a:effectLst/>
              </a:rPr>
              <a:t>OxyContin​</a:t>
            </a:r>
          </a:p>
          <a:p>
            <a:pPr lvl="1" fontAlgn="base">
              <a:lnSpc>
                <a:spcPct val="100000"/>
              </a:lnSpc>
            </a:pPr>
            <a:r>
              <a:rPr lang="en-US" b="0" i="0" u="none" strike="noStrike" dirty="0">
                <a:effectLst/>
              </a:rPr>
              <a:t>Vicodin​</a:t>
            </a:r>
          </a:p>
          <a:p>
            <a:pPr lvl="1" fontAlgn="base">
              <a:lnSpc>
                <a:spcPct val="100000"/>
              </a:lnSpc>
            </a:pPr>
            <a:r>
              <a:rPr lang="en-US" b="0" i="0" u="none" strike="noStrike" dirty="0">
                <a:effectLst/>
              </a:rPr>
              <a:t>Morphine​</a:t>
            </a:r>
          </a:p>
          <a:p>
            <a:pPr lvl="1" fontAlgn="base">
              <a:lnSpc>
                <a:spcPct val="100000"/>
              </a:lnSpc>
            </a:pPr>
            <a:r>
              <a:rPr lang="en-US" b="0" i="0" u="none" strike="noStrike" dirty="0">
                <a:effectLst/>
              </a:rPr>
              <a:t>Codeine​</a:t>
            </a:r>
          </a:p>
          <a:p>
            <a:pPr lvl="1" fontAlgn="base">
              <a:lnSpc>
                <a:spcPct val="100000"/>
              </a:lnSpc>
            </a:pPr>
            <a:r>
              <a:rPr lang="en-US" b="0" i="0" u="none" strike="noStrike" dirty="0">
                <a:effectLst/>
              </a:rPr>
              <a:t>Fentanyl​</a:t>
            </a:r>
            <a:br>
              <a:rPr lang="en-US" b="0" i="0" u="none" strike="noStrike" dirty="0">
                <a:effectLst/>
              </a:rPr>
            </a:br>
            <a:endParaRPr lang="en-US" dirty="0"/>
          </a:p>
          <a:p>
            <a:pPr marL="0" indent="0" fontAlgn="base">
              <a:lnSpc>
                <a:spcPct val="150000"/>
              </a:lnSpc>
              <a:buNone/>
            </a:pPr>
            <a:r>
              <a:rPr lang="en-US" b="1" i="0" u="none" strike="noStrike" dirty="0">
                <a:effectLst/>
              </a:rPr>
              <a:t>Unregulated (illicit) opioids: ​​</a:t>
            </a:r>
          </a:p>
          <a:p>
            <a:pPr lvl="1" fontAlgn="base"/>
            <a:r>
              <a:rPr lang="en-US" b="0" i="0" u="none" strike="noStrike" dirty="0">
                <a:effectLst/>
              </a:rPr>
              <a:t>Heroin​​</a:t>
            </a:r>
          </a:p>
          <a:p>
            <a:pPr lvl="1" fontAlgn="base"/>
            <a:r>
              <a:rPr lang="en-US" b="0" i="0" u="none" strike="noStrike" dirty="0">
                <a:effectLst/>
              </a:rPr>
              <a:t>Carfentanil ​​</a:t>
            </a:r>
          </a:p>
          <a:p>
            <a:pPr lvl="1" fontAlgn="base"/>
            <a:r>
              <a:rPr lang="en-US" b="0" i="0" u="none" strike="noStrike" dirty="0">
                <a:effectLst/>
              </a:rPr>
              <a:t>Illicit fentanyl​</a:t>
            </a:r>
          </a:p>
          <a:p>
            <a:pPr marL="0" indent="0" algn="l" rtl="0" fontAlgn="base">
              <a:buNone/>
            </a:pPr>
            <a:endParaRPr lang="en-US" b="0" i="0" u="none" strike="noStrike" dirty="0">
              <a:effectLst/>
            </a:endParaRPr>
          </a:p>
          <a:p>
            <a:endParaRPr lang="en-US" dirty="0"/>
          </a:p>
        </p:txBody>
      </p:sp>
      <p:sp>
        <p:nvSpPr>
          <p:cNvPr id="28" name="Content Placeholder 27">
            <a:extLst>
              <a:ext uri="{FF2B5EF4-FFF2-40B4-BE49-F238E27FC236}">
                <a16:creationId xmlns:a16="http://schemas.microsoft.com/office/drawing/2014/main" id="{7D69DBD6-A2ED-EBCF-FDC6-4A6100DDE45A}"/>
              </a:ext>
            </a:extLst>
          </p:cNvPr>
          <p:cNvSpPr>
            <a:spLocks noGrp="1"/>
          </p:cNvSpPr>
          <p:nvPr>
            <p:ph idx="10"/>
          </p:nvPr>
        </p:nvSpPr>
        <p:spPr>
          <a:xfrm>
            <a:off x="6858000" y="2181116"/>
            <a:ext cx="4379773" cy="4117588"/>
          </a:xfrm>
        </p:spPr>
        <p:txBody>
          <a:bodyPr/>
          <a:lstStyle/>
          <a:p>
            <a:pPr marL="0" indent="0" algn="l" rtl="0" fontAlgn="base">
              <a:lnSpc>
                <a:spcPct val="100000"/>
              </a:lnSpc>
              <a:buNone/>
            </a:pPr>
            <a:r>
              <a:rPr lang="es-419" sz="1800" b="1" i="0" u="none" strike="noStrike" dirty="0">
                <a:effectLst/>
              </a:rPr>
              <a:t>Opioides regulados (legales):  </a:t>
            </a:r>
            <a:r>
              <a:rPr lang="es-419" sz="1800" b="0" i="0" u="none" strike="noStrike" dirty="0">
                <a:effectLst/>
              </a:rPr>
              <a:t>​</a:t>
            </a:r>
            <a:endParaRPr lang="es-419" b="0" i="0" u="none" strike="noStrike" dirty="0">
              <a:effectLst/>
            </a:endParaRPr>
          </a:p>
          <a:p>
            <a:pPr lvl="1" fontAlgn="base">
              <a:lnSpc>
                <a:spcPct val="100000"/>
              </a:lnSpc>
            </a:pPr>
            <a:r>
              <a:rPr lang="es-419" b="0" i="0" u="none" strike="noStrike" dirty="0">
                <a:effectLst/>
              </a:rPr>
              <a:t>OxyContin​</a:t>
            </a:r>
          </a:p>
          <a:p>
            <a:pPr lvl="1" fontAlgn="base">
              <a:lnSpc>
                <a:spcPct val="100000"/>
              </a:lnSpc>
            </a:pPr>
            <a:r>
              <a:rPr lang="es-419" b="0" i="0" u="none" strike="noStrike" dirty="0">
                <a:effectLst/>
              </a:rPr>
              <a:t>Vicodin​</a:t>
            </a:r>
          </a:p>
          <a:p>
            <a:pPr lvl="1" fontAlgn="base">
              <a:lnSpc>
                <a:spcPct val="100000"/>
              </a:lnSpc>
            </a:pPr>
            <a:r>
              <a:rPr lang="es-419" b="0" i="0" u="none" strike="noStrike" dirty="0">
                <a:effectLst/>
              </a:rPr>
              <a:t>Morfina</a:t>
            </a:r>
          </a:p>
          <a:p>
            <a:pPr lvl="1" fontAlgn="base">
              <a:lnSpc>
                <a:spcPct val="100000"/>
              </a:lnSpc>
            </a:pPr>
            <a:r>
              <a:rPr lang="es-419" b="0" i="0" u="none" strike="noStrike" dirty="0">
                <a:effectLst/>
              </a:rPr>
              <a:t>Codeína​</a:t>
            </a:r>
          </a:p>
          <a:p>
            <a:pPr lvl="1" fontAlgn="base">
              <a:lnSpc>
                <a:spcPct val="100000"/>
              </a:lnSpc>
            </a:pPr>
            <a:r>
              <a:rPr lang="es-419" b="0" i="0" u="none" strike="noStrike" dirty="0">
                <a:effectLst/>
              </a:rPr>
              <a:t>Fentanilo​</a:t>
            </a:r>
            <a:br>
              <a:rPr lang="es-419" b="0" i="0" u="none" strike="noStrike" dirty="0">
                <a:effectLst/>
              </a:rPr>
            </a:br>
            <a:endParaRPr lang="es-419" dirty="0"/>
          </a:p>
          <a:p>
            <a:pPr marL="0" indent="0" fontAlgn="base">
              <a:lnSpc>
                <a:spcPct val="150000"/>
              </a:lnSpc>
              <a:buNone/>
            </a:pPr>
            <a:r>
              <a:rPr lang="es-419" b="1" i="0" u="none" strike="noStrike" dirty="0">
                <a:effectLst/>
              </a:rPr>
              <a:t>Opioides no regulados (ilegales): ​​</a:t>
            </a:r>
          </a:p>
          <a:p>
            <a:pPr lvl="1" fontAlgn="base"/>
            <a:r>
              <a:rPr lang="es-419" b="0" i="0" u="none" strike="noStrike" dirty="0">
                <a:effectLst/>
              </a:rPr>
              <a:t>Heroína</a:t>
            </a:r>
          </a:p>
          <a:p>
            <a:pPr lvl="1" fontAlgn="base"/>
            <a:r>
              <a:rPr lang="es-419" b="0" i="0" u="none" strike="noStrike" dirty="0">
                <a:effectLst/>
              </a:rPr>
              <a:t>Carfentanil</a:t>
            </a:r>
          </a:p>
          <a:p>
            <a:pPr lvl="1" fontAlgn="base"/>
            <a:r>
              <a:rPr lang="es-419" b="0" i="0" u="none" strike="noStrike" dirty="0">
                <a:effectLst/>
              </a:rPr>
              <a:t>Fentanilo ilícito</a:t>
            </a:r>
          </a:p>
          <a:p>
            <a:endParaRPr lang="en-US" dirty="0"/>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595574-DE49-9DE1-9995-B740C4CF39AE}"/>
              </a:ext>
            </a:extLst>
          </p:cNvPr>
          <p:cNvCxnSpPr>
            <a:cxnSpLocks/>
          </p:cNvCxnSpPr>
          <p:nvPr/>
        </p:nvCxnSpPr>
        <p:spPr>
          <a:xfrm>
            <a:off x="824130" y="4564044"/>
            <a:ext cx="3938701"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2F8EF3F9-DCCD-863A-D4FA-435FE5BD21BC}"/>
              </a:ext>
            </a:extLst>
          </p:cNvPr>
          <p:cNvCxnSpPr>
            <a:cxnSpLocks/>
          </p:cNvCxnSpPr>
          <p:nvPr/>
        </p:nvCxnSpPr>
        <p:spPr>
          <a:xfrm>
            <a:off x="6858000" y="4564044"/>
            <a:ext cx="3938701"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8">
            <a:extLst>
              <a:ext uri="{FF2B5EF4-FFF2-40B4-BE49-F238E27FC236}">
                <a16:creationId xmlns:a16="http://schemas.microsoft.com/office/drawing/2014/main" id="{94F6853F-F89E-E493-2D56-7E3A5E490F78}"/>
              </a:ext>
            </a:extLst>
          </p:cNvPr>
          <p:cNvSpPr>
            <a:spLocks noGrp="1"/>
          </p:cNvSpPr>
          <p:nvPr>
            <p:ph sz="quarter" idx="11"/>
          </p:nvPr>
        </p:nvSpPr>
        <p:spPr>
          <a:xfrm>
            <a:off x="6871117" y="637353"/>
            <a:ext cx="4379912" cy="1325563"/>
          </a:xfrm>
        </p:spPr>
        <p:txBody>
          <a:bodyPr lIns="91440" tIns="45720" rIns="91440" bIns="45720" anchor="b"/>
          <a:lstStyle/>
          <a:p>
            <a:r>
              <a:rPr lang="es-419" dirty="0">
                <a:latin typeface="Cooper Black"/>
              </a:rPr>
              <a:t>Conceptos básicos sobre los opioides</a:t>
            </a:r>
          </a:p>
        </p:txBody>
      </p:sp>
    </p:spTree>
    <p:extLst>
      <p:ext uri="{BB962C8B-B14F-4D97-AF65-F5344CB8AC3E}">
        <p14:creationId xmlns:p14="http://schemas.microsoft.com/office/powerpoint/2010/main" val="386527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1F6830-5950-A70E-1A6D-3413B019E6B4}"/>
              </a:ext>
            </a:extLst>
          </p:cNvPr>
          <p:cNvSpPr>
            <a:spLocks noGrp="1"/>
          </p:cNvSpPr>
          <p:nvPr>
            <p:ph type="title"/>
          </p:nvPr>
        </p:nvSpPr>
        <p:spPr>
          <a:xfrm>
            <a:off x="824130" y="637354"/>
            <a:ext cx="4379773" cy="1325563"/>
          </a:xfrm>
        </p:spPr>
        <p:txBody>
          <a:bodyPr lIns="91440" tIns="45720" rIns="91440" bIns="45720" anchor="b">
            <a:normAutofit/>
          </a:bodyPr>
          <a:lstStyle/>
          <a:p>
            <a:r>
              <a:rPr lang="en-US" dirty="0">
                <a:latin typeface="Cooper Black"/>
              </a:rPr>
              <a:t>Basics </a:t>
            </a:r>
            <a:br>
              <a:rPr lang="en-US" dirty="0">
                <a:latin typeface="Cooper Black"/>
              </a:rPr>
            </a:br>
            <a:r>
              <a:rPr lang="en-US" dirty="0">
                <a:latin typeface="Cooper Black"/>
              </a:rPr>
              <a:t>about opioids</a:t>
            </a:r>
          </a:p>
        </p:txBody>
      </p:sp>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24130" y="2192266"/>
            <a:ext cx="4379773" cy="4117588"/>
          </a:xfrm>
        </p:spPr>
        <p:txBody>
          <a:bodyPr lIns="91440" tIns="45720" rIns="91440" bIns="45720" anchor="t"/>
          <a:lstStyle/>
          <a:p>
            <a:pPr marL="0" indent="0" algn="l" rtl="0" fontAlgn="base">
              <a:lnSpc>
                <a:spcPct val="100000"/>
              </a:lnSpc>
              <a:buNone/>
            </a:pPr>
            <a:r>
              <a:rPr lang="en-US" sz="1800" b="1" i="0" u="none" strike="noStrike" dirty="0">
                <a:effectLst/>
              </a:rPr>
              <a:t>Regulated (legal) opioids: </a:t>
            </a:r>
            <a:r>
              <a:rPr lang="en-US" sz="1800" b="0" i="0" u="none" strike="noStrike" dirty="0">
                <a:effectLst/>
              </a:rPr>
              <a:t>​</a:t>
            </a:r>
            <a:endParaRPr lang="en-US" b="0" i="0" u="none" strike="noStrike" dirty="0">
              <a:effectLst/>
            </a:endParaRPr>
          </a:p>
          <a:p>
            <a:pPr lvl="1" fontAlgn="base">
              <a:lnSpc>
                <a:spcPct val="100000"/>
              </a:lnSpc>
            </a:pPr>
            <a:r>
              <a:rPr lang="en-US" b="0" i="0" u="none" strike="noStrike" dirty="0">
                <a:effectLst/>
              </a:rPr>
              <a:t>Highly controlled​</a:t>
            </a:r>
          </a:p>
          <a:p>
            <a:pPr lvl="1" fontAlgn="base">
              <a:lnSpc>
                <a:spcPct val="100000"/>
              </a:lnSpc>
            </a:pPr>
            <a:r>
              <a:rPr lang="en-US" b="0" i="0" u="none" strike="noStrike" dirty="0">
                <a:effectLst/>
              </a:rPr>
              <a:t>Manufactured in official labs​</a:t>
            </a:r>
          </a:p>
          <a:p>
            <a:pPr lvl="1" fontAlgn="base">
              <a:lnSpc>
                <a:spcPct val="100000"/>
              </a:lnSpc>
            </a:pPr>
            <a:r>
              <a:rPr lang="en-US" b="0" i="0" u="none" strike="noStrike" dirty="0">
                <a:effectLst/>
              </a:rPr>
              <a:t>Dosage is specific and standard​</a:t>
            </a:r>
          </a:p>
          <a:p>
            <a:pPr lvl="1" fontAlgn="base">
              <a:lnSpc>
                <a:spcPct val="100000"/>
              </a:lnSpc>
            </a:pPr>
            <a:r>
              <a:rPr lang="en-US" b="0" i="0" u="none" strike="noStrike" dirty="0">
                <a:effectLst/>
              </a:rPr>
              <a:t>Prescribed by medical professionals​</a:t>
            </a:r>
          </a:p>
          <a:p>
            <a:pPr lvl="1" fontAlgn="base">
              <a:lnSpc>
                <a:spcPct val="100000"/>
              </a:lnSpc>
            </a:pPr>
            <a:r>
              <a:rPr lang="en-US" b="0" i="0" u="none" strike="noStrike" dirty="0">
                <a:effectLst/>
                <a:latin typeface="Helvetica"/>
                <a:cs typeface="Helvetica"/>
              </a:rPr>
              <a:t>Dispensed</a:t>
            </a:r>
            <a:r>
              <a:rPr lang="en-US" dirty="0">
                <a:latin typeface="Helvetica"/>
                <a:cs typeface="Helvetica"/>
              </a:rPr>
              <a:t> at</a:t>
            </a:r>
            <a:r>
              <a:rPr lang="en-US" b="0" i="0" u="none" strike="noStrike" dirty="0">
                <a:effectLst/>
                <a:latin typeface="Helvetica"/>
                <a:cs typeface="Helvetica"/>
              </a:rPr>
              <a:t> pharmacies</a:t>
            </a:r>
            <a:endParaRPr lang="en-US" b="1" i="0" u="none" strike="noStrike" dirty="0">
              <a:effectLst/>
              <a:latin typeface="Helvetica"/>
              <a:cs typeface="Helvetica"/>
            </a:endParaRPr>
          </a:p>
          <a:p>
            <a:pPr marL="0" indent="0" algn="l" rtl="0" fontAlgn="base">
              <a:lnSpc>
                <a:spcPct val="150000"/>
              </a:lnSpc>
              <a:buNone/>
            </a:pPr>
            <a:r>
              <a:rPr lang="en-US" b="1" i="0" u="none" strike="noStrike" dirty="0">
                <a:effectLst/>
              </a:rPr>
              <a:t>Unregulated (illicit) opioids: ​​</a:t>
            </a:r>
          </a:p>
          <a:p>
            <a:pPr lvl="1" fontAlgn="base">
              <a:lnSpc>
                <a:spcPct val="100000"/>
              </a:lnSpc>
            </a:pPr>
            <a:r>
              <a:rPr lang="en-US" b="0" i="0" u="none" strike="noStrike" dirty="0">
                <a:effectLst/>
              </a:rPr>
              <a:t>Uncontrolled​​</a:t>
            </a:r>
          </a:p>
          <a:p>
            <a:pPr lvl="1" fontAlgn="base">
              <a:lnSpc>
                <a:spcPct val="100000"/>
              </a:lnSpc>
            </a:pPr>
            <a:r>
              <a:rPr lang="en-US" b="0" i="0" u="none" strike="noStrike" dirty="0">
                <a:effectLst/>
              </a:rPr>
              <a:t>Manufactured in underground labs​​</a:t>
            </a:r>
          </a:p>
          <a:p>
            <a:pPr lvl="1" fontAlgn="base">
              <a:lnSpc>
                <a:spcPct val="100000"/>
              </a:lnSpc>
            </a:pPr>
            <a:r>
              <a:rPr lang="en-US" b="0" i="0" u="none" strike="noStrike" dirty="0">
                <a:effectLst/>
              </a:rPr>
              <a:t>Dosage is highly unpredictable​​</a:t>
            </a:r>
          </a:p>
          <a:p>
            <a:pPr lvl="1" fontAlgn="base">
              <a:lnSpc>
                <a:spcPct val="100000"/>
              </a:lnSpc>
            </a:pPr>
            <a:r>
              <a:rPr lang="en-US" b="0" i="0" u="none" strike="noStrike" dirty="0">
                <a:effectLst/>
              </a:rPr>
              <a:t>Sold on the streets​</a:t>
            </a:r>
          </a:p>
          <a:p>
            <a:pPr lvl="1" fontAlgn="base"/>
            <a:endParaRPr lang="en-US" b="0" i="0" u="none" strike="noStrike" dirty="0">
              <a:effectLst/>
            </a:endParaRPr>
          </a:p>
          <a:p>
            <a:endParaRPr lang="en-US" dirty="0"/>
          </a:p>
        </p:txBody>
      </p:sp>
      <p:sp>
        <p:nvSpPr>
          <p:cNvPr id="2" name="Content Placeholder 1">
            <a:extLst>
              <a:ext uri="{FF2B5EF4-FFF2-40B4-BE49-F238E27FC236}">
                <a16:creationId xmlns:a16="http://schemas.microsoft.com/office/drawing/2014/main" id="{D210E050-D344-8A31-7469-C3558A0EA004}"/>
              </a:ext>
            </a:extLst>
          </p:cNvPr>
          <p:cNvSpPr>
            <a:spLocks noGrp="1"/>
          </p:cNvSpPr>
          <p:nvPr>
            <p:ph idx="10"/>
          </p:nvPr>
        </p:nvSpPr>
        <p:spPr>
          <a:xfrm>
            <a:off x="6857999" y="2192266"/>
            <a:ext cx="4982705" cy="4442519"/>
          </a:xfrm>
        </p:spPr>
        <p:txBody>
          <a:bodyPr lIns="91440" tIns="45720" rIns="91440" bIns="45720" anchor="t"/>
          <a:lstStyle/>
          <a:p>
            <a:pPr marL="0" indent="0" algn="l" rtl="0" fontAlgn="base">
              <a:lnSpc>
                <a:spcPct val="100000"/>
              </a:lnSpc>
              <a:buNone/>
            </a:pPr>
            <a:r>
              <a:rPr lang="es-419" sz="1800" b="1" i="0" u="none" strike="noStrike" dirty="0">
                <a:effectLst/>
              </a:rPr>
              <a:t>Opioides regulados (legales): </a:t>
            </a:r>
            <a:r>
              <a:rPr lang="es-419" sz="1800" b="0" i="0" u="none" strike="noStrike" dirty="0">
                <a:effectLst/>
              </a:rPr>
              <a:t>​</a:t>
            </a:r>
            <a:endParaRPr lang="es-419" b="0" i="0" u="none" strike="noStrike" dirty="0">
              <a:effectLst/>
            </a:endParaRPr>
          </a:p>
          <a:p>
            <a:pPr lvl="1" fontAlgn="base">
              <a:lnSpc>
                <a:spcPct val="100000"/>
              </a:lnSpc>
            </a:pPr>
            <a:r>
              <a:rPr lang="es-419" b="0" i="0" u="none" strike="noStrike" dirty="0">
                <a:effectLst/>
              </a:rPr>
              <a:t>Altamente controlados</a:t>
            </a:r>
          </a:p>
          <a:p>
            <a:pPr lvl="1" fontAlgn="base">
              <a:lnSpc>
                <a:spcPct val="100000"/>
              </a:lnSpc>
            </a:pPr>
            <a:r>
              <a:rPr lang="es-419" b="0" i="0" u="none" strike="noStrike" dirty="0">
                <a:effectLst/>
              </a:rPr>
              <a:t>Fabricados en laboratorios autorizados</a:t>
            </a:r>
          </a:p>
          <a:p>
            <a:pPr lvl="1" fontAlgn="base">
              <a:lnSpc>
                <a:spcPct val="100000"/>
              </a:lnSpc>
            </a:pPr>
            <a:r>
              <a:rPr lang="es-419" b="0" i="0" u="none" strike="noStrike" dirty="0">
                <a:effectLst/>
              </a:rPr>
              <a:t>La dosis es específica y estándar​</a:t>
            </a:r>
          </a:p>
          <a:p>
            <a:pPr lvl="1" fontAlgn="base">
              <a:lnSpc>
                <a:spcPct val="100000"/>
              </a:lnSpc>
            </a:pPr>
            <a:r>
              <a:rPr lang="es-419" b="0" i="0" u="none" strike="noStrike" dirty="0">
                <a:effectLst/>
              </a:rPr>
              <a:t>Recetados por profesionales médicos</a:t>
            </a:r>
          </a:p>
          <a:p>
            <a:pPr lvl="1" fontAlgn="base">
              <a:lnSpc>
                <a:spcPct val="100000"/>
              </a:lnSpc>
            </a:pPr>
            <a:r>
              <a:rPr lang="es-419" b="0" i="0" u="none" strike="noStrike" dirty="0">
                <a:effectLst/>
                <a:latin typeface="Helvetica"/>
                <a:cs typeface="Helvetica"/>
              </a:rPr>
              <a:t>Surtidos en farmacias</a:t>
            </a:r>
            <a:br>
              <a:rPr lang="es-419" b="0" i="0" u="none" strike="noStrike" dirty="0">
                <a:effectLst/>
                <a:latin typeface="Helvetica"/>
                <a:cs typeface="Helvetica"/>
              </a:rPr>
            </a:br>
            <a:endParaRPr lang="es-419" b="0" i="0" u="none" strike="noStrike" dirty="0">
              <a:effectLst/>
              <a:latin typeface="Helvetica"/>
              <a:cs typeface="Helvetica"/>
            </a:endParaRPr>
          </a:p>
          <a:p>
            <a:pPr marL="0" indent="0" algn="l" rtl="0" fontAlgn="base">
              <a:lnSpc>
                <a:spcPct val="150000"/>
              </a:lnSpc>
              <a:buNone/>
            </a:pPr>
            <a:r>
              <a:rPr lang="es-419" b="1" i="0" u="none" strike="noStrike" dirty="0">
                <a:effectLst/>
              </a:rPr>
              <a:t>Opioides no regulados (ilegales): ​​</a:t>
            </a:r>
          </a:p>
          <a:p>
            <a:pPr lvl="1" fontAlgn="base">
              <a:lnSpc>
                <a:spcPct val="100000"/>
              </a:lnSpc>
            </a:pPr>
            <a:r>
              <a:rPr lang="es-419" dirty="0"/>
              <a:t>No controlados</a:t>
            </a:r>
            <a:endParaRPr lang="es-419" b="0" i="0" u="none" strike="noStrike" dirty="0">
              <a:effectLst/>
            </a:endParaRPr>
          </a:p>
          <a:p>
            <a:pPr lvl="1" fontAlgn="base">
              <a:lnSpc>
                <a:spcPct val="100000"/>
              </a:lnSpc>
            </a:pPr>
            <a:r>
              <a:rPr lang="es-419" b="0" i="0" u="none" strike="noStrike" dirty="0">
                <a:effectLst/>
              </a:rPr>
              <a:t>Fabricados en laboratorios clandestinos</a:t>
            </a:r>
          </a:p>
          <a:p>
            <a:pPr lvl="1" fontAlgn="base">
              <a:lnSpc>
                <a:spcPct val="100000"/>
              </a:lnSpc>
            </a:pPr>
            <a:r>
              <a:rPr lang="es-419" b="0" i="0" u="none" strike="noStrike" dirty="0">
                <a:effectLst/>
              </a:rPr>
              <a:t>Dosis muy impredecibles</a:t>
            </a:r>
          </a:p>
          <a:p>
            <a:pPr lvl="1" fontAlgn="base">
              <a:lnSpc>
                <a:spcPct val="100000"/>
              </a:lnSpc>
            </a:pPr>
            <a:r>
              <a:rPr lang="es-ES" b="0" i="0" u="none" strike="noStrike" dirty="0">
                <a:effectLst/>
              </a:rPr>
              <a:t>Se venden en la calle</a:t>
            </a:r>
            <a:r>
              <a:rPr lang="es-419" b="0" i="0" u="none" strike="noStrike" dirty="0">
                <a:effectLst/>
              </a:rPr>
              <a:t>​</a:t>
            </a: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A3A23F-87BF-4FC1-7251-C3694AD0CA73}"/>
              </a:ext>
            </a:extLst>
          </p:cNvPr>
          <p:cNvCxnSpPr>
            <a:cxnSpLocks/>
          </p:cNvCxnSpPr>
          <p:nvPr/>
        </p:nvCxnSpPr>
        <p:spPr>
          <a:xfrm>
            <a:off x="824130" y="4564044"/>
            <a:ext cx="3938701"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205F631-0512-2E6B-5991-DA41613BF943}"/>
              </a:ext>
            </a:extLst>
          </p:cNvPr>
          <p:cNvCxnSpPr>
            <a:cxnSpLocks/>
          </p:cNvCxnSpPr>
          <p:nvPr/>
        </p:nvCxnSpPr>
        <p:spPr>
          <a:xfrm>
            <a:off x="6924458" y="4564044"/>
            <a:ext cx="3938701"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8">
            <a:extLst>
              <a:ext uri="{FF2B5EF4-FFF2-40B4-BE49-F238E27FC236}">
                <a16:creationId xmlns:a16="http://schemas.microsoft.com/office/drawing/2014/main" id="{DA50B3BB-107C-0CD8-97B7-019D561AF95E}"/>
              </a:ext>
            </a:extLst>
          </p:cNvPr>
          <p:cNvSpPr>
            <a:spLocks noGrp="1"/>
          </p:cNvSpPr>
          <p:nvPr>
            <p:ph sz="quarter" idx="11"/>
          </p:nvPr>
        </p:nvSpPr>
        <p:spPr>
          <a:xfrm>
            <a:off x="6871117" y="637353"/>
            <a:ext cx="4379912" cy="1325563"/>
          </a:xfrm>
        </p:spPr>
        <p:txBody>
          <a:bodyPr lIns="91440" tIns="45720" rIns="91440" bIns="45720" anchor="b"/>
          <a:lstStyle/>
          <a:p>
            <a:r>
              <a:rPr lang="es-419" dirty="0">
                <a:latin typeface="Cooper Black"/>
              </a:rPr>
              <a:t>Conceptos básicos sobre los opioides</a:t>
            </a:r>
          </a:p>
        </p:txBody>
      </p:sp>
    </p:spTree>
    <p:extLst>
      <p:ext uri="{BB962C8B-B14F-4D97-AF65-F5344CB8AC3E}">
        <p14:creationId xmlns:p14="http://schemas.microsoft.com/office/powerpoint/2010/main" val="4189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1F6830-5950-A70E-1A6D-3413B019E6B4}"/>
              </a:ext>
            </a:extLst>
          </p:cNvPr>
          <p:cNvSpPr>
            <a:spLocks noGrp="1"/>
          </p:cNvSpPr>
          <p:nvPr>
            <p:ph type="title"/>
          </p:nvPr>
        </p:nvSpPr>
        <p:spPr>
          <a:xfrm>
            <a:off x="824130" y="637354"/>
            <a:ext cx="4379773" cy="1325563"/>
          </a:xfrm>
        </p:spPr>
        <p:txBody>
          <a:bodyPr lIns="91440" tIns="45720" rIns="91440" bIns="45720" anchor="b">
            <a:normAutofit/>
          </a:bodyPr>
          <a:lstStyle/>
          <a:p>
            <a:r>
              <a:rPr lang="en-US" dirty="0">
                <a:latin typeface="Cooper Black"/>
              </a:rPr>
              <a:t>Basics </a:t>
            </a:r>
            <a:br>
              <a:rPr lang="en-US" dirty="0">
                <a:latin typeface="Cooper Black"/>
              </a:rPr>
            </a:br>
            <a:r>
              <a:rPr lang="en-US" dirty="0">
                <a:latin typeface="Cooper Black"/>
              </a:rPr>
              <a:t>about opioids</a:t>
            </a:r>
          </a:p>
        </p:txBody>
      </p:sp>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24131" y="2171700"/>
            <a:ext cx="3214470" cy="4445000"/>
          </a:xfrm>
        </p:spPr>
        <p:txBody>
          <a:bodyPr lIns="91440" tIns="45720" rIns="91440" bIns="45720" anchor="t"/>
          <a:lstStyle/>
          <a:p>
            <a:pPr marL="0" indent="0" fontAlgn="base">
              <a:lnSpc>
                <a:spcPct val="100000"/>
              </a:lnSpc>
              <a:buNone/>
            </a:pPr>
            <a:r>
              <a:rPr lang="en-US" sz="1800" dirty="0">
                <a:cs typeface="Calibri"/>
              </a:rPr>
              <a:t>All opioids, whether regulated (legal) or unregulated (illicit), share some effects in common. They:</a:t>
            </a:r>
          </a:p>
          <a:p>
            <a:pPr marL="457200" indent="-457200"/>
            <a:r>
              <a:rPr lang="en-US" sz="1800" dirty="0">
                <a:cs typeface="Calibri"/>
              </a:rPr>
              <a:t>Relieve pain</a:t>
            </a:r>
          </a:p>
          <a:p>
            <a:pPr marL="457200" indent="-457200"/>
            <a:r>
              <a:rPr lang="en-US" sz="1800" dirty="0">
                <a:cs typeface="Calibri"/>
              </a:rPr>
              <a:t>Cause drowsiness/sleepiness</a:t>
            </a:r>
          </a:p>
          <a:p>
            <a:pPr marL="457200" indent="-457200"/>
            <a:r>
              <a:rPr lang="en-US" sz="1800" dirty="0">
                <a:cs typeface="Calibri"/>
              </a:rPr>
              <a:t>Depress, or slow down, breathing</a:t>
            </a:r>
            <a:endParaRPr lang="en-US" sz="1800" b="0" i="0" u="none" strike="noStrike" dirty="0">
              <a:effectLst/>
              <a:cs typeface="Calibri"/>
            </a:endParaRPr>
          </a:p>
          <a:p>
            <a:pPr marL="0" indent="0">
              <a:buNone/>
            </a:pPr>
            <a:r>
              <a:rPr lang="en-US" sz="1800" dirty="0">
                <a:cs typeface="Calibri"/>
              </a:rPr>
              <a:t>Opioids can also be </a:t>
            </a:r>
            <a:br>
              <a:rPr lang="en-US" sz="1800" dirty="0">
                <a:cs typeface="Calibri"/>
              </a:rPr>
            </a:br>
            <a:r>
              <a:rPr lang="en-US" sz="1800" dirty="0">
                <a:cs typeface="Calibri"/>
              </a:rPr>
              <a:t>habit-forming.</a:t>
            </a:r>
          </a:p>
          <a:p>
            <a:pPr marL="0" indent="0" algn="l" rtl="0" fontAlgn="base">
              <a:lnSpc>
                <a:spcPct val="100000"/>
              </a:lnSpc>
              <a:buNone/>
            </a:pPr>
            <a:endParaRPr lang="en-US" b="0" i="0" u="none" strike="noStrike" dirty="0">
              <a:effectLst/>
            </a:endParaRPr>
          </a:p>
          <a:p>
            <a:endParaRPr lang="en-US" dirty="0"/>
          </a:p>
        </p:txBody>
      </p:sp>
      <p:sp>
        <p:nvSpPr>
          <p:cNvPr id="2" name="Content Placeholder 1">
            <a:extLst>
              <a:ext uri="{FF2B5EF4-FFF2-40B4-BE49-F238E27FC236}">
                <a16:creationId xmlns:a16="http://schemas.microsoft.com/office/drawing/2014/main" id="{D210E050-D344-8A31-7469-C3558A0EA004}"/>
              </a:ext>
            </a:extLst>
          </p:cNvPr>
          <p:cNvSpPr>
            <a:spLocks noGrp="1"/>
          </p:cNvSpPr>
          <p:nvPr>
            <p:ph idx="10"/>
          </p:nvPr>
        </p:nvSpPr>
        <p:spPr>
          <a:xfrm>
            <a:off x="8064500" y="2194387"/>
            <a:ext cx="3303370" cy="4117588"/>
          </a:xfrm>
        </p:spPr>
        <p:txBody>
          <a:bodyPr lIns="91440" tIns="45720" rIns="91440" bIns="45720" anchor="t"/>
          <a:lstStyle/>
          <a:p>
            <a:pPr marL="0" indent="0" fontAlgn="base">
              <a:lnSpc>
                <a:spcPct val="100000"/>
              </a:lnSpc>
              <a:buNone/>
            </a:pPr>
            <a:r>
              <a:rPr lang="es-ES" sz="1800" dirty="0">
                <a:cs typeface="Calibri"/>
              </a:rPr>
              <a:t>Todos los opioides, ya sean regulados (legales) o no regulados (ilegales), tienen algunos efectos en común y  </a:t>
            </a:r>
            <a:r>
              <a:rPr lang="es-ES" dirty="0">
                <a:cs typeface="Calibri"/>
              </a:rPr>
              <a:t>s</a:t>
            </a:r>
            <a:r>
              <a:rPr lang="es-ES" sz="1800" dirty="0">
                <a:cs typeface="Calibri"/>
              </a:rPr>
              <a:t>on los siguientes:</a:t>
            </a:r>
            <a:endParaRPr lang="en-US" sz="1800" dirty="0">
              <a:cs typeface="Calibri"/>
            </a:endParaRPr>
          </a:p>
          <a:p>
            <a:pPr marL="457200" indent="-457200"/>
            <a:r>
              <a:rPr lang="es-ES" b="0" i="0" u="none" strike="noStrike" dirty="0">
                <a:effectLst/>
                <a:cs typeface="Calibri"/>
              </a:rPr>
              <a:t>Alivian el dolor</a:t>
            </a:r>
          </a:p>
          <a:p>
            <a:pPr marL="457200" indent="-457200"/>
            <a:r>
              <a:rPr lang="es-ES" b="0" i="0" u="none" strike="noStrike" dirty="0">
                <a:effectLst/>
                <a:cs typeface="Calibri"/>
              </a:rPr>
              <a:t>Causan </a:t>
            </a:r>
            <a:r>
              <a:rPr lang="es-ES" dirty="0">
                <a:cs typeface="Calibri"/>
              </a:rPr>
              <a:t>sueño</a:t>
            </a:r>
            <a:endParaRPr lang="es-ES" b="0" i="0" u="none" strike="noStrike" dirty="0">
              <a:effectLst/>
              <a:cs typeface="Calibri"/>
            </a:endParaRPr>
          </a:p>
          <a:p>
            <a:pPr marL="457200" indent="-457200"/>
            <a:r>
              <a:rPr lang="es-ES" b="0" i="0" u="none" strike="noStrike" dirty="0">
                <a:effectLst/>
                <a:cs typeface="Calibri"/>
              </a:rPr>
              <a:t>Deprimen, o desaceleran, la respiración</a:t>
            </a:r>
            <a:endParaRPr lang="en-US" sz="1000" b="0" i="0" u="none" strike="noStrike" dirty="0">
              <a:effectLst/>
              <a:cs typeface="Calibri"/>
            </a:endParaRPr>
          </a:p>
          <a:p>
            <a:pPr marL="0" indent="0">
              <a:buNone/>
            </a:pPr>
            <a:r>
              <a:rPr lang="es-ES" sz="1800" dirty="0">
                <a:cs typeface="Calibri"/>
              </a:rPr>
              <a:t>Los opioides también pueden crear adicciones</a:t>
            </a:r>
            <a:r>
              <a:rPr lang="en-US" sz="1800" dirty="0">
                <a:cs typeface="Calibri"/>
              </a:rPr>
              <a:t>.</a:t>
            </a:r>
          </a:p>
          <a:p>
            <a:pPr marL="0" indent="0" algn="l" rtl="0" fontAlgn="base">
              <a:lnSpc>
                <a:spcPct val="100000"/>
              </a:lnSpc>
              <a:buNone/>
            </a:pPr>
            <a:endParaRPr lang="en-US" b="0" i="0" u="none" strike="noStrike" dirty="0">
              <a:effectLst/>
            </a:endParaRPr>
          </a:p>
        </p:txBody>
      </p:sp>
      <p:sp>
        <p:nvSpPr>
          <p:cNvPr id="3" name="Content Placeholder 2">
            <a:extLst>
              <a:ext uri="{FF2B5EF4-FFF2-40B4-BE49-F238E27FC236}">
                <a16:creationId xmlns:a16="http://schemas.microsoft.com/office/drawing/2014/main" id="{BA020C10-7DED-F51A-4BC0-1AB3CFD36EEB}"/>
              </a:ext>
            </a:extLst>
          </p:cNvPr>
          <p:cNvSpPr>
            <a:spLocks noGrp="1"/>
          </p:cNvSpPr>
          <p:nvPr>
            <p:ph sz="quarter" idx="11"/>
          </p:nvPr>
        </p:nvSpPr>
        <p:spPr>
          <a:xfrm>
            <a:off x="8064498" y="637354"/>
            <a:ext cx="3730105" cy="1325563"/>
          </a:xfrm>
        </p:spPr>
        <p:txBody>
          <a:bodyPr lIns="91440" tIns="45720" rIns="91440" bIns="45720" anchor="b"/>
          <a:lstStyle/>
          <a:p>
            <a:r>
              <a:rPr lang="es-419" dirty="0">
                <a:latin typeface="Cooper Black"/>
              </a:rPr>
              <a:t>Conceptos básicos sobre los opioides</a:t>
            </a: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63EFE8-4D54-C9BB-B920-38142CCC85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95699" y="1828800"/>
            <a:ext cx="3652935" cy="3556806"/>
          </a:xfrm>
          <a:prstGeom prst="rect">
            <a:avLst/>
          </a:prstGeom>
        </p:spPr>
      </p:pic>
    </p:spTree>
    <p:extLst>
      <p:ext uri="{BB962C8B-B14F-4D97-AF65-F5344CB8AC3E}">
        <p14:creationId xmlns:p14="http://schemas.microsoft.com/office/powerpoint/2010/main" val="299600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1F6830-5950-A70E-1A6D-3413B019E6B4}"/>
              </a:ext>
            </a:extLst>
          </p:cNvPr>
          <p:cNvSpPr>
            <a:spLocks noGrp="1"/>
          </p:cNvSpPr>
          <p:nvPr>
            <p:ph type="title"/>
          </p:nvPr>
        </p:nvSpPr>
        <p:spPr>
          <a:xfrm>
            <a:off x="824130" y="637354"/>
            <a:ext cx="4859040" cy="2881759"/>
          </a:xfrm>
        </p:spPr>
        <p:txBody>
          <a:bodyPr lIns="91440" tIns="45720" rIns="91440" bIns="45720" anchor="b">
            <a:normAutofit fontScale="90000"/>
          </a:bodyPr>
          <a:lstStyle/>
          <a:p>
            <a:r>
              <a:rPr lang="en-US" dirty="0">
                <a:latin typeface="Cooper Black"/>
              </a:rPr>
              <a:t>Fentanyl is a powerful, </a:t>
            </a:r>
            <a:br>
              <a:rPr lang="en-US" dirty="0">
                <a:latin typeface="Cooper Black"/>
              </a:rPr>
            </a:br>
            <a:r>
              <a:rPr lang="en-US" dirty="0">
                <a:latin typeface="Cooper Black"/>
              </a:rPr>
              <a:t>fast-acting opioid </a:t>
            </a:r>
            <a:br>
              <a:rPr lang="en-US" dirty="0">
                <a:latin typeface="Cooper Black"/>
              </a:rPr>
            </a:br>
            <a:r>
              <a:rPr lang="en-US" dirty="0">
                <a:latin typeface="Cooper Black"/>
              </a:rPr>
              <a:t>50 times stronger than heroin and </a:t>
            </a:r>
            <a:br>
              <a:rPr lang="en-US" dirty="0">
                <a:latin typeface="Cooper Black"/>
              </a:rPr>
            </a:br>
            <a:r>
              <a:rPr lang="en-US" dirty="0">
                <a:latin typeface="Cooper Black"/>
              </a:rPr>
              <a:t>100 times stronger </a:t>
            </a:r>
            <a:br>
              <a:rPr lang="en-US" dirty="0">
                <a:latin typeface="Cooper Black"/>
              </a:rPr>
            </a:br>
            <a:r>
              <a:rPr lang="en-US" dirty="0">
                <a:latin typeface="Cooper Black"/>
              </a:rPr>
              <a:t>than morphine.</a:t>
            </a:r>
          </a:p>
        </p:txBody>
      </p:sp>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24130" y="3427390"/>
            <a:ext cx="4379773" cy="2829701"/>
          </a:xfrm>
        </p:spPr>
        <p:txBody>
          <a:bodyPr lIns="91440" tIns="45720" rIns="91440" bIns="45720" anchor="t"/>
          <a:lstStyle/>
          <a:p>
            <a:pPr marL="0" indent="0" fontAlgn="base">
              <a:lnSpc>
                <a:spcPct val="100000"/>
              </a:lnSpc>
              <a:buNone/>
            </a:pPr>
            <a:r>
              <a:rPr lang="en-US" b="0" i="0" u="none" strike="noStrike" dirty="0">
                <a:effectLst/>
                <a:latin typeface="Helvetica"/>
                <a:cs typeface="Helvetica"/>
              </a:rPr>
              <a:t> ​​</a:t>
            </a:r>
          </a:p>
          <a:p>
            <a:pPr fontAlgn="base">
              <a:lnSpc>
                <a:spcPct val="100000"/>
              </a:lnSpc>
            </a:pPr>
            <a:r>
              <a:rPr lang="en-US" b="0" i="0" u="none" strike="noStrike" dirty="0">
                <a:effectLst/>
                <a:latin typeface="Helvetica"/>
                <a:cs typeface="Helvetica"/>
              </a:rPr>
              <a:t>Regulated (legal) fentanyl is used in medical settings​</a:t>
            </a:r>
          </a:p>
          <a:p>
            <a:pPr fontAlgn="base">
              <a:lnSpc>
                <a:spcPct val="100000"/>
              </a:lnSpc>
            </a:pPr>
            <a:r>
              <a:rPr lang="en-US" b="0" i="0" u="none" strike="noStrike" dirty="0">
                <a:effectLst/>
                <a:latin typeface="Helvetica"/>
                <a:cs typeface="Helvetica"/>
              </a:rPr>
              <a:t>Unregulated (illicit) fentanyl is sold on the streets </a:t>
            </a:r>
            <a:r>
              <a:rPr lang="en-US" dirty="0">
                <a:latin typeface="Helvetica"/>
                <a:cs typeface="Helvetica"/>
              </a:rPr>
              <a:t>​</a:t>
            </a:r>
            <a:r>
              <a:rPr lang="en-US" sz="1400" dirty="0">
                <a:latin typeface="Helvetica"/>
                <a:cs typeface="Helvetica"/>
              </a:rPr>
              <a:t>​</a:t>
            </a:r>
            <a:endParaRPr lang="en-US" sz="1400" b="0" i="0" u="none" strike="noStrike" dirty="0">
              <a:effectLst/>
              <a:latin typeface="Helvetica"/>
              <a:cs typeface="Helvetica"/>
            </a:endParaRPr>
          </a:p>
          <a:p>
            <a:pPr lvl="1" fontAlgn="base">
              <a:lnSpc>
                <a:spcPct val="100000"/>
              </a:lnSpc>
            </a:pPr>
            <a:r>
              <a:rPr lang="en-US" sz="1600" b="0" i="0" u="none" strike="noStrike" dirty="0">
                <a:effectLst/>
                <a:latin typeface="Helvetica"/>
                <a:cs typeface="Helvetica"/>
              </a:rPr>
              <a:t>Pills can look like real prescription medication​</a:t>
            </a:r>
          </a:p>
          <a:p>
            <a:pPr lvl="1" fontAlgn="base">
              <a:lnSpc>
                <a:spcPct val="100000"/>
              </a:lnSpc>
            </a:pPr>
            <a:r>
              <a:rPr lang="en-US" sz="1600" b="0" i="0" u="none" strike="noStrike" dirty="0">
                <a:effectLst/>
                <a:latin typeface="Helvetica"/>
                <a:cs typeface="Helvetica"/>
              </a:rPr>
              <a:t>Powder can be mixed into other illicit drugs like cocaine and MDMA ​</a:t>
            </a:r>
          </a:p>
          <a:p>
            <a:pPr lvl="1" fontAlgn="base"/>
            <a:endParaRPr lang="en-US" b="0" i="0" u="none" strike="noStrike" dirty="0">
              <a:effectLst/>
            </a:endParaRPr>
          </a:p>
          <a:p>
            <a:endParaRPr lang="en-US" dirty="0"/>
          </a:p>
        </p:txBody>
      </p:sp>
      <p:sp>
        <p:nvSpPr>
          <p:cNvPr id="2" name="Content Placeholder 1">
            <a:extLst>
              <a:ext uri="{FF2B5EF4-FFF2-40B4-BE49-F238E27FC236}">
                <a16:creationId xmlns:a16="http://schemas.microsoft.com/office/drawing/2014/main" id="{9A751265-C4D9-FCB1-08E6-E142747582D4}"/>
              </a:ext>
            </a:extLst>
          </p:cNvPr>
          <p:cNvSpPr>
            <a:spLocks noGrp="1"/>
          </p:cNvSpPr>
          <p:nvPr>
            <p:ph idx="10"/>
          </p:nvPr>
        </p:nvSpPr>
        <p:spPr>
          <a:xfrm>
            <a:off x="6988097" y="3424399"/>
            <a:ext cx="4379773" cy="3063487"/>
          </a:xfrm>
        </p:spPr>
        <p:txBody>
          <a:bodyPr lIns="91440" tIns="45720" rIns="91440" bIns="45720" anchor="t"/>
          <a:lstStyle/>
          <a:p>
            <a:pPr marL="0" indent="0" fontAlgn="base">
              <a:lnSpc>
                <a:spcPct val="100000"/>
              </a:lnSpc>
              <a:buNone/>
            </a:pPr>
            <a:r>
              <a:rPr lang="en-US" b="0" i="0" u="none" strike="noStrike" dirty="0">
                <a:effectLst/>
                <a:latin typeface="Helvetica"/>
                <a:cs typeface="Helvetica"/>
              </a:rPr>
              <a:t> ​​</a:t>
            </a:r>
          </a:p>
          <a:p>
            <a:pPr fontAlgn="base">
              <a:lnSpc>
                <a:spcPct val="100000"/>
              </a:lnSpc>
            </a:pPr>
            <a:r>
              <a:rPr lang="es-ES" dirty="0">
                <a:latin typeface="Helvetica"/>
                <a:cs typeface="Helvetica"/>
              </a:rPr>
              <a:t>El fentanilo regulado (legal) se utiliza en entornos médicos.</a:t>
            </a:r>
          </a:p>
          <a:p>
            <a:pPr fontAlgn="base">
              <a:lnSpc>
                <a:spcPct val="100000"/>
              </a:lnSpc>
            </a:pPr>
            <a:r>
              <a:rPr lang="es-ES" dirty="0">
                <a:latin typeface="Helvetica"/>
                <a:cs typeface="Helvetica"/>
              </a:rPr>
              <a:t>El fentanilo no regulado (ilegal) se vende en la calle</a:t>
            </a:r>
            <a:endParaRPr lang="en-US" b="0" i="0" u="none" strike="noStrike" dirty="0">
              <a:effectLst/>
              <a:latin typeface="Helvetica"/>
              <a:cs typeface="Helvetica"/>
            </a:endParaRPr>
          </a:p>
          <a:p>
            <a:pPr lvl="1" fontAlgn="base">
              <a:lnSpc>
                <a:spcPct val="100000"/>
              </a:lnSpc>
            </a:pPr>
            <a:r>
              <a:rPr lang="es-ES" sz="1600" b="0" i="0" u="none" strike="noStrike" dirty="0">
                <a:effectLst/>
                <a:latin typeface="Helvetica"/>
                <a:cs typeface="Helvetica"/>
              </a:rPr>
              <a:t>Las pastillas pueden parecer a auténticos medicamentos con receta</a:t>
            </a:r>
          </a:p>
          <a:p>
            <a:pPr lvl="1" fontAlgn="base">
              <a:lnSpc>
                <a:spcPct val="100000"/>
              </a:lnSpc>
            </a:pPr>
            <a:r>
              <a:rPr lang="es-ES" sz="1600" b="0" i="0" u="none" strike="noStrike" dirty="0">
                <a:effectLst/>
                <a:latin typeface="Helvetica"/>
                <a:cs typeface="Helvetica"/>
              </a:rPr>
              <a:t>El polvo puede mezclarse con otras sustancias ilega</a:t>
            </a:r>
            <a:r>
              <a:rPr lang="es-ES" sz="1600" dirty="0">
                <a:latin typeface="Helvetica"/>
                <a:cs typeface="Helvetica"/>
              </a:rPr>
              <a:t>les</a:t>
            </a:r>
            <a:r>
              <a:rPr lang="es-ES" sz="1600" b="0" i="0" u="none" strike="noStrike" dirty="0">
                <a:effectLst/>
                <a:latin typeface="Helvetica"/>
                <a:cs typeface="Helvetica"/>
              </a:rPr>
              <a:t>, como la cocaína y MDMA.</a:t>
            </a:r>
            <a:r>
              <a:rPr lang="en-US" sz="1600" b="0" i="0" u="none" strike="noStrike" dirty="0">
                <a:effectLst/>
                <a:latin typeface="Helvetica"/>
                <a:cs typeface="Helvetica"/>
              </a:rPr>
              <a:t>​</a:t>
            </a:r>
          </a:p>
          <a:p>
            <a:endParaRPr lang="en-US" dirty="0"/>
          </a:p>
        </p:txBody>
      </p:sp>
      <p:sp>
        <p:nvSpPr>
          <p:cNvPr id="3" name="Content Placeholder 2">
            <a:extLst>
              <a:ext uri="{FF2B5EF4-FFF2-40B4-BE49-F238E27FC236}">
                <a16:creationId xmlns:a16="http://schemas.microsoft.com/office/drawing/2014/main" id="{301FDD92-3DC5-3151-7009-64853D6270F3}"/>
              </a:ext>
            </a:extLst>
          </p:cNvPr>
          <p:cNvSpPr>
            <a:spLocks noGrp="1"/>
          </p:cNvSpPr>
          <p:nvPr>
            <p:ph sz="quarter" idx="11"/>
          </p:nvPr>
        </p:nvSpPr>
        <p:spPr>
          <a:xfrm>
            <a:off x="6987958" y="637353"/>
            <a:ext cx="4540897" cy="2881760"/>
          </a:xfrm>
        </p:spPr>
        <p:txBody>
          <a:bodyPr lIns="91440" tIns="45720" rIns="91440" bIns="45720" anchor="b"/>
          <a:lstStyle/>
          <a:p>
            <a:r>
              <a:rPr lang="es-ES" sz="3200" dirty="0">
                <a:latin typeface="Cooper Black"/>
              </a:rPr>
              <a:t>El fentanilo es un opioide potente y </a:t>
            </a:r>
            <a:br>
              <a:rPr lang="es-ES" sz="3200" dirty="0">
                <a:latin typeface="Cooper Black"/>
              </a:rPr>
            </a:br>
            <a:r>
              <a:rPr lang="es-ES" sz="3200" dirty="0">
                <a:latin typeface="Cooper Black"/>
              </a:rPr>
              <a:t>de acción rápida, </a:t>
            </a:r>
            <a:br>
              <a:rPr lang="es-ES" sz="3200" dirty="0">
                <a:latin typeface="Cooper Black"/>
              </a:rPr>
            </a:br>
            <a:r>
              <a:rPr lang="es-ES" sz="3200" dirty="0">
                <a:latin typeface="Cooper Black"/>
              </a:rPr>
              <a:t>50 veces más potente que la heroína y </a:t>
            </a:r>
            <a:br>
              <a:rPr lang="es-ES" sz="3200" dirty="0">
                <a:latin typeface="Cooper Black"/>
              </a:rPr>
            </a:br>
            <a:r>
              <a:rPr lang="es-ES" sz="3200" dirty="0">
                <a:latin typeface="Cooper Black"/>
              </a:rPr>
              <a:t>100 veces más que </a:t>
            </a:r>
            <a:br>
              <a:rPr lang="es-ES" sz="3200" dirty="0">
                <a:latin typeface="Cooper Black"/>
              </a:rPr>
            </a:br>
            <a:r>
              <a:rPr lang="es-ES" sz="3200" dirty="0">
                <a:latin typeface="Cooper Black"/>
              </a:rPr>
              <a:t>la morfina.</a:t>
            </a:r>
            <a:endParaRPr lang="en-US" sz="3200" dirty="0">
              <a:latin typeface="Cooper Black"/>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43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4F295D0-5A92-6E4B-CD32-F03703C1C71C}"/>
              </a:ext>
            </a:extLst>
          </p:cNvPr>
          <p:cNvSpPr>
            <a:spLocks noGrp="1"/>
          </p:cNvSpPr>
          <p:nvPr>
            <p:ph type="subTitle" idx="1"/>
          </p:nvPr>
        </p:nvSpPr>
        <p:spPr>
          <a:xfrm>
            <a:off x="697424" y="5897105"/>
            <a:ext cx="9888800" cy="715761"/>
          </a:xfrm>
        </p:spPr>
        <p:txBody>
          <a:bodyPr/>
          <a:lstStyle/>
          <a:p>
            <a:r>
              <a:rPr lang="en-US" b="1" dirty="0"/>
              <a:t>Source: </a:t>
            </a:r>
            <a:r>
              <a:rPr lang="en-US" b="1" dirty="0">
                <a:hlinkClick r:id="rId3"/>
              </a:rPr>
              <a:t>DEA</a:t>
            </a:r>
            <a:endParaRPr lang="en-US" b="1" dirty="0"/>
          </a:p>
          <a:p>
            <a:r>
              <a:rPr lang="en-US" b="1" dirty="0"/>
              <a:t>Fuente:  </a:t>
            </a:r>
            <a:r>
              <a:rPr lang="en-US" b="1" dirty="0">
                <a:hlinkClick r:id="rId3"/>
              </a:rPr>
              <a:t>DEA</a:t>
            </a:r>
            <a:endParaRPr lang="en-US" b="1" dirty="0"/>
          </a:p>
          <a:p>
            <a:endParaRPr lang="en-US" b="1" dirty="0"/>
          </a:p>
          <a:p>
            <a:endParaRPr lang="en-US" b="1" dirty="0"/>
          </a:p>
        </p:txBody>
      </p:sp>
      <p:sp>
        <p:nvSpPr>
          <p:cNvPr id="4" name="Content Placeholder 3">
            <a:extLst>
              <a:ext uri="{FF2B5EF4-FFF2-40B4-BE49-F238E27FC236}">
                <a16:creationId xmlns:a16="http://schemas.microsoft.com/office/drawing/2014/main" id="{5E73B494-6697-9BB7-9556-17BB2BA50872}"/>
              </a:ext>
            </a:extLst>
          </p:cNvPr>
          <p:cNvSpPr>
            <a:spLocks noGrp="1"/>
          </p:cNvSpPr>
          <p:nvPr>
            <p:ph sz="quarter" idx="10"/>
          </p:nvPr>
        </p:nvSpPr>
        <p:spPr/>
        <p:txBody>
          <a:bodyPr/>
          <a:lstStyle/>
          <a:p>
            <a:r>
              <a:rPr lang="en-US" dirty="0"/>
              <a:t>Prescription vs. fake pills</a:t>
            </a:r>
          </a:p>
        </p:txBody>
      </p:sp>
      <p:sp>
        <p:nvSpPr>
          <p:cNvPr id="5" name="Content Placeholder 4">
            <a:extLst>
              <a:ext uri="{FF2B5EF4-FFF2-40B4-BE49-F238E27FC236}">
                <a16:creationId xmlns:a16="http://schemas.microsoft.com/office/drawing/2014/main" id="{05DF052A-AEAF-0ACF-86A7-FF29C6A5E570}"/>
              </a:ext>
            </a:extLst>
          </p:cNvPr>
          <p:cNvSpPr>
            <a:spLocks noGrp="1"/>
          </p:cNvSpPr>
          <p:nvPr>
            <p:ph sz="quarter" idx="11"/>
          </p:nvPr>
        </p:nvSpPr>
        <p:spPr/>
        <p:txBody>
          <a:bodyPr/>
          <a:lstStyle/>
          <a:p>
            <a:r>
              <a:rPr lang="es-ES" dirty="0"/>
              <a:t>Pastillas con receta vs. pastillas falsas</a:t>
            </a:r>
            <a:endParaRPr lang="en-US" dirty="0"/>
          </a:p>
        </p:txBody>
      </p:sp>
      <p:pic>
        <p:nvPicPr>
          <p:cNvPr id="7" name="Picture 2" descr="A close-up of a pill&#10;&#10;Description automatically generated">
            <a:extLst>
              <a:ext uri="{FF2B5EF4-FFF2-40B4-BE49-F238E27FC236}">
                <a16:creationId xmlns:a16="http://schemas.microsoft.com/office/drawing/2014/main" id="{6AA60AD6-FD5E-1E33-6C03-1A19DFC8D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2857431"/>
            <a:ext cx="3515467" cy="1762229"/>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3" descr="A close-up of a pill&#10;&#10;Description automatically generated">
            <a:extLst>
              <a:ext uri="{FF2B5EF4-FFF2-40B4-BE49-F238E27FC236}">
                <a16:creationId xmlns:a16="http://schemas.microsoft.com/office/drawing/2014/main" id="{C5C86395-C667-3622-F3B0-988593EF91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643" y="2857431"/>
            <a:ext cx="3515467" cy="1762229"/>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4" descr="A close-up of a blue and white pill&#10;&#10;Description automatically generated">
            <a:extLst>
              <a:ext uri="{FF2B5EF4-FFF2-40B4-BE49-F238E27FC236}">
                <a16:creationId xmlns:a16="http://schemas.microsoft.com/office/drawing/2014/main" id="{AC5CF6D9-0DFE-B3E5-B874-410A8BAC58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185" y="2857431"/>
            <a:ext cx="3519962" cy="1753238"/>
          </a:xfrm>
          <a:prstGeom prst="round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55262968-2B0A-0ABA-AB22-4B11B90C2D00}"/>
              </a:ext>
            </a:extLst>
          </p:cNvPr>
          <p:cNvSpPr txBox="1">
            <a:spLocks/>
          </p:cNvSpPr>
          <p:nvPr/>
        </p:nvSpPr>
        <p:spPr>
          <a:xfrm>
            <a:off x="824130" y="4796650"/>
            <a:ext cx="1688251" cy="5197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base"/>
            <a:br>
              <a:rPr lang="en-US" sz="1000" dirty="0"/>
            </a:br>
            <a:r>
              <a:rPr lang="en-US" sz="1000" dirty="0"/>
              <a:t>Adderall </a:t>
            </a:r>
            <a:r>
              <a:rPr lang="es-419" sz="1000" dirty="0"/>
              <a:t>auténtico </a:t>
            </a:r>
            <a:br>
              <a:rPr lang="es-419" sz="1000" dirty="0"/>
            </a:br>
            <a:r>
              <a:rPr lang="en-US" sz="1000" dirty="0"/>
              <a:t>(20mg)</a:t>
            </a:r>
          </a:p>
        </p:txBody>
      </p:sp>
      <p:sp>
        <p:nvSpPr>
          <p:cNvPr id="11" name="Content Placeholder 9">
            <a:extLst>
              <a:ext uri="{FF2B5EF4-FFF2-40B4-BE49-F238E27FC236}">
                <a16:creationId xmlns:a16="http://schemas.microsoft.com/office/drawing/2014/main" id="{80EEAB33-E0B5-D203-593A-2A3107B86D25}"/>
              </a:ext>
            </a:extLst>
          </p:cNvPr>
          <p:cNvSpPr txBox="1">
            <a:spLocks/>
          </p:cNvSpPr>
          <p:nvPr/>
        </p:nvSpPr>
        <p:spPr>
          <a:xfrm>
            <a:off x="2557833" y="4796650"/>
            <a:ext cx="1688251" cy="5197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base"/>
            <a:br>
              <a:rPr lang="en-US" sz="1000" dirty="0"/>
            </a:br>
            <a:r>
              <a:rPr lang="en-US" sz="1000" dirty="0"/>
              <a:t>Adderall falso</a:t>
            </a:r>
            <a:br>
              <a:rPr lang="en-US" sz="1000" dirty="0"/>
            </a:br>
            <a:r>
              <a:rPr lang="en-US" sz="1000" dirty="0"/>
              <a:t>(20mg)</a:t>
            </a:r>
          </a:p>
        </p:txBody>
      </p:sp>
      <p:sp>
        <p:nvSpPr>
          <p:cNvPr id="13" name="Content Placeholder 9">
            <a:extLst>
              <a:ext uri="{FF2B5EF4-FFF2-40B4-BE49-F238E27FC236}">
                <a16:creationId xmlns:a16="http://schemas.microsoft.com/office/drawing/2014/main" id="{32507299-95A4-423D-5FD7-1C088E860F4D}"/>
              </a:ext>
            </a:extLst>
          </p:cNvPr>
          <p:cNvSpPr txBox="1">
            <a:spLocks/>
          </p:cNvSpPr>
          <p:nvPr/>
        </p:nvSpPr>
        <p:spPr>
          <a:xfrm>
            <a:off x="4621156" y="4796650"/>
            <a:ext cx="1688251" cy="5197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base"/>
            <a:br>
              <a:rPr lang="en-US" sz="1000" dirty="0"/>
            </a:br>
            <a:r>
              <a:rPr lang="en-US" sz="1000" dirty="0"/>
              <a:t>Xanax </a:t>
            </a:r>
            <a:r>
              <a:rPr lang="es-419" sz="1000" dirty="0"/>
              <a:t>auténtico </a:t>
            </a:r>
            <a:br>
              <a:rPr lang="es-419" sz="1000" dirty="0"/>
            </a:br>
            <a:endParaRPr lang="en-US" sz="1000" dirty="0"/>
          </a:p>
        </p:txBody>
      </p:sp>
      <p:sp>
        <p:nvSpPr>
          <p:cNvPr id="14" name="Content Placeholder 9">
            <a:extLst>
              <a:ext uri="{FF2B5EF4-FFF2-40B4-BE49-F238E27FC236}">
                <a16:creationId xmlns:a16="http://schemas.microsoft.com/office/drawing/2014/main" id="{7C4F13B4-996C-374A-13B6-3A14063F1FBA}"/>
              </a:ext>
            </a:extLst>
          </p:cNvPr>
          <p:cNvSpPr txBox="1">
            <a:spLocks/>
          </p:cNvSpPr>
          <p:nvPr/>
        </p:nvSpPr>
        <p:spPr>
          <a:xfrm>
            <a:off x="6354859" y="4796650"/>
            <a:ext cx="1688251" cy="5197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base"/>
            <a:br>
              <a:rPr lang="en-US" sz="1000" dirty="0"/>
            </a:br>
            <a:r>
              <a:rPr lang="en-US" sz="1000" dirty="0"/>
              <a:t>Xanax falso</a:t>
            </a:r>
          </a:p>
        </p:txBody>
      </p:sp>
      <p:sp>
        <p:nvSpPr>
          <p:cNvPr id="15" name="Content Placeholder 9">
            <a:extLst>
              <a:ext uri="{FF2B5EF4-FFF2-40B4-BE49-F238E27FC236}">
                <a16:creationId xmlns:a16="http://schemas.microsoft.com/office/drawing/2014/main" id="{8585EA2C-60FF-6F4D-B423-381C798D1C84}"/>
              </a:ext>
            </a:extLst>
          </p:cNvPr>
          <p:cNvSpPr txBox="1">
            <a:spLocks/>
          </p:cNvSpPr>
          <p:nvPr/>
        </p:nvSpPr>
        <p:spPr>
          <a:xfrm>
            <a:off x="8310348" y="4796650"/>
            <a:ext cx="1688251" cy="5197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base"/>
            <a:br>
              <a:rPr lang="en-US" sz="1000" dirty="0"/>
            </a:br>
            <a:r>
              <a:rPr lang="en-US" sz="1000" dirty="0"/>
              <a:t>Oxicodona </a:t>
            </a:r>
            <a:r>
              <a:rPr lang="es-419" sz="1000" dirty="0"/>
              <a:t>auténtica </a:t>
            </a:r>
            <a:br>
              <a:rPr lang="es-419" sz="1000" dirty="0"/>
            </a:br>
            <a:endParaRPr lang="en-US" sz="1000" dirty="0"/>
          </a:p>
        </p:txBody>
      </p:sp>
      <p:sp>
        <p:nvSpPr>
          <p:cNvPr id="16" name="Content Placeholder 9">
            <a:extLst>
              <a:ext uri="{FF2B5EF4-FFF2-40B4-BE49-F238E27FC236}">
                <a16:creationId xmlns:a16="http://schemas.microsoft.com/office/drawing/2014/main" id="{01F7DDA3-9B5C-F364-57FC-AC8F4E966C42}"/>
              </a:ext>
            </a:extLst>
          </p:cNvPr>
          <p:cNvSpPr txBox="1">
            <a:spLocks/>
          </p:cNvSpPr>
          <p:nvPr/>
        </p:nvSpPr>
        <p:spPr>
          <a:xfrm>
            <a:off x="10044051" y="4796650"/>
            <a:ext cx="1688251" cy="5197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base"/>
            <a:br>
              <a:rPr lang="en-US" sz="1000" dirty="0"/>
            </a:br>
            <a:r>
              <a:rPr lang="en-US" sz="1000" dirty="0"/>
              <a:t>Oxicodona falsa</a:t>
            </a:r>
          </a:p>
        </p:txBody>
      </p:sp>
    </p:spTree>
    <p:extLst>
      <p:ext uri="{BB962C8B-B14F-4D97-AF65-F5344CB8AC3E}">
        <p14:creationId xmlns:p14="http://schemas.microsoft.com/office/powerpoint/2010/main" val="419148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a:normAutofit fontScale="90000"/>
          </a:bodyPr>
          <a:lstStyle/>
          <a:p>
            <a:r>
              <a:rPr lang="en-US" dirty="0"/>
              <a:t>The overdose crisis in Washington</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p:txBody>
          <a:bodyPr lIns="91440" tIns="45720" rIns="91440" bIns="45720" anchor="t"/>
          <a:lstStyle/>
          <a:p>
            <a:pPr>
              <a:lnSpc>
                <a:spcPct val="100000"/>
              </a:lnSpc>
            </a:pPr>
            <a:r>
              <a:rPr lang="en-US" dirty="0">
                <a:latin typeface="Helvetica"/>
                <a:cs typeface="Helvetica"/>
              </a:rPr>
              <a:t>Most overdose deaths in Washington involve fentanyl.​</a:t>
            </a:r>
          </a:p>
          <a:p>
            <a:pPr>
              <a:lnSpc>
                <a:spcPct val="100000"/>
              </a:lnSpc>
            </a:pPr>
            <a:r>
              <a:rPr lang="en-US" dirty="0">
                <a:latin typeface="Helvetica"/>
                <a:cs typeface="Helvetica"/>
              </a:rPr>
              <a:t>​The rate of youth overdose has increased.​</a:t>
            </a:r>
          </a:p>
          <a:p>
            <a:pPr>
              <a:lnSpc>
                <a:spcPct val="100000"/>
              </a:lnSpc>
            </a:pPr>
            <a:r>
              <a:rPr lang="en-US" dirty="0">
                <a:latin typeface="Helvetica"/>
                <a:cs typeface="Helvetica"/>
              </a:rPr>
              <a:t>Yet, the number of youth deaths from overdose remains relatively low.​</a:t>
            </a:r>
          </a:p>
          <a:p>
            <a:pPr>
              <a:lnSpc>
                <a:spcPct val="100000"/>
              </a:lnSpc>
            </a:pPr>
            <a:r>
              <a:rPr lang="en-US" dirty="0">
                <a:latin typeface="Helvetica"/>
                <a:cs typeface="Helvetica"/>
              </a:rPr>
              <a:t>​Still, one life lost is one too many.​</a:t>
            </a:r>
          </a:p>
          <a:p>
            <a:endParaRPr lang="en-US" dirty="0"/>
          </a:p>
        </p:txBody>
      </p:sp>
      <p:sp>
        <p:nvSpPr>
          <p:cNvPr id="8" name="Content Placeholder 7">
            <a:extLst>
              <a:ext uri="{FF2B5EF4-FFF2-40B4-BE49-F238E27FC236}">
                <a16:creationId xmlns:a16="http://schemas.microsoft.com/office/drawing/2014/main" id="{19B55305-C7EC-1414-F012-D6FF9ABFFA7A}"/>
              </a:ext>
            </a:extLst>
          </p:cNvPr>
          <p:cNvSpPr>
            <a:spLocks noGrp="1"/>
          </p:cNvSpPr>
          <p:nvPr>
            <p:ph idx="10"/>
          </p:nvPr>
        </p:nvSpPr>
        <p:spPr/>
        <p:txBody>
          <a:bodyPr lIns="91440" tIns="45720" rIns="91440" bIns="45720" anchor="t"/>
          <a:lstStyle/>
          <a:p>
            <a:pPr>
              <a:lnSpc>
                <a:spcPct val="100000"/>
              </a:lnSpc>
            </a:pPr>
            <a:r>
              <a:rPr lang="es-ES" dirty="0">
                <a:latin typeface="Helvetica"/>
                <a:cs typeface="Helvetica"/>
              </a:rPr>
              <a:t>La mayoría de las muertes por sobredosis en Washington están relacionadas con el fentanilo.</a:t>
            </a:r>
          </a:p>
          <a:p>
            <a:pPr>
              <a:lnSpc>
                <a:spcPct val="100000"/>
              </a:lnSpc>
            </a:pPr>
            <a:r>
              <a:rPr lang="es-ES" dirty="0">
                <a:latin typeface="Helvetica"/>
                <a:cs typeface="Helvetica"/>
              </a:rPr>
              <a:t>La tasa de sobredosis juvenil ha aumentado.</a:t>
            </a:r>
          </a:p>
          <a:p>
            <a:pPr>
              <a:lnSpc>
                <a:spcPct val="100000"/>
              </a:lnSpc>
            </a:pPr>
            <a:r>
              <a:rPr lang="es-ES" dirty="0">
                <a:latin typeface="Helvetica"/>
                <a:cs typeface="Helvetica"/>
              </a:rPr>
              <a:t>Sin embargo, el número de muertes de jóvenes por sobredosis sigue siendo relativamente bajo.</a:t>
            </a:r>
          </a:p>
          <a:p>
            <a:pPr>
              <a:lnSpc>
                <a:spcPct val="100000"/>
              </a:lnSpc>
            </a:pPr>
            <a:r>
              <a:rPr lang="es-ES" dirty="0">
                <a:latin typeface="Helvetica"/>
                <a:cs typeface="Helvetica"/>
              </a:rPr>
              <a:t>Aun así, una vida perdida es demasiado.</a:t>
            </a:r>
            <a:endParaRPr lang="en-US" dirty="0">
              <a:latin typeface="Helvetica"/>
              <a:cs typeface="Helvetica"/>
            </a:endParaRPr>
          </a:p>
        </p:txBody>
      </p:sp>
      <p:sp>
        <p:nvSpPr>
          <p:cNvPr id="9" name="Content Placeholder 8">
            <a:extLst>
              <a:ext uri="{FF2B5EF4-FFF2-40B4-BE49-F238E27FC236}">
                <a16:creationId xmlns:a16="http://schemas.microsoft.com/office/drawing/2014/main" id="{A6AE72E3-484B-545A-B601-139EDC801366}"/>
              </a:ext>
            </a:extLst>
          </p:cNvPr>
          <p:cNvSpPr>
            <a:spLocks noGrp="1"/>
          </p:cNvSpPr>
          <p:nvPr>
            <p:ph sz="quarter" idx="11"/>
          </p:nvPr>
        </p:nvSpPr>
        <p:spPr>
          <a:xfrm>
            <a:off x="6987957" y="637353"/>
            <a:ext cx="4564705" cy="1325563"/>
          </a:xfrm>
        </p:spPr>
        <p:txBody>
          <a:bodyPr/>
          <a:lstStyle/>
          <a:p>
            <a:r>
              <a:rPr lang="es-ES" sz="3200" dirty="0"/>
              <a:t>La crisis </a:t>
            </a:r>
            <a:br>
              <a:rPr lang="es-ES" sz="3200" dirty="0"/>
            </a:br>
            <a:r>
              <a:rPr lang="es-ES" sz="3200" dirty="0"/>
              <a:t>de las sobredosis </a:t>
            </a:r>
            <a:br>
              <a:rPr lang="es-ES" sz="3200" dirty="0"/>
            </a:br>
            <a:r>
              <a:rPr lang="es-ES" sz="3200" dirty="0"/>
              <a:t>en Washington</a:t>
            </a:r>
            <a:endParaRPr lang="en-US" sz="3200" dirty="0"/>
          </a:p>
        </p:txBody>
      </p:sp>
      <p:sp>
        <p:nvSpPr>
          <p:cNvPr id="10" name="Subtitle 5">
            <a:extLst>
              <a:ext uri="{FF2B5EF4-FFF2-40B4-BE49-F238E27FC236}">
                <a16:creationId xmlns:a16="http://schemas.microsoft.com/office/drawing/2014/main" id="{5C960489-AF34-D958-CFFA-1D09A48084F8}"/>
              </a:ext>
            </a:extLst>
          </p:cNvPr>
          <p:cNvSpPr txBox="1">
            <a:spLocks/>
          </p:cNvSpPr>
          <p:nvPr/>
        </p:nvSpPr>
        <p:spPr>
          <a:xfrm>
            <a:off x="800100" y="5880466"/>
            <a:ext cx="5257800" cy="3607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Helvetica"/>
                <a:cs typeface="Helvetica"/>
              </a:rPr>
              <a:t>Source: </a:t>
            </a:r>
            <a:r>
              <a:rPr lang="en-US" sz="1400" b="1" dirty="0">
                <a:latin typeface="Helvetica"/>
                <a:cs typeface="Helvetica"/>
                <a:hlinkClick r:id="rId3"/>
              </a:rPr>
              <a:t>DOH Overdose Dashboard</a:t>
            </a:r>
            <a:endParaRPr lang="en-US" sz="1400" b="1" dirty="0">
              <a:latin typeface="Helvetica"/>
              <a:cs typeface="Helvetica"/>
            </a:endParaRPr>
          </a:p>
          <a:p>
            <a:pPr marL="0" indent="0">
              <a:buNone/>
            </a:pPr>
            <a:r>
              <a:rPr lang="en-US" sz="1400" dirty="0">
                <a:latin typeface="Helvetica"/>
                <a:cs typeface="Helvetica"/>
              </a:rPr>
              <a:t>Fuente: </a:t>
            </a:r>
            <a:r>
              <a:rPr lang="en-US" sz="1400" b="1" dirty="0">
                <a:latin typeface="Helvetica"/>
                <a:cs typeface="Helvetica"/>
                <a:hlinkClick r:id="rId3"/>
              </a:rPr>
              <a:t>DOH Overdose Dashboard</a:t>
            </a:r>
            <a:endParaRPr lang="en-US" sz="1400" b="1" dirty="0">
              <a:latin typeface="Helvetica"/>
              <a:cs typeface="Helvetica"/>
            </a:endParaRPr>
          </a:p>
          <a:p>
            <a:pPr marL="0" indent="0">
              <a:buNone/>
            </a:pPr>
            <a:endParaRPr lang="en-US" sz="1400" b="1" dirty="0">
              <a:latin typeface="Helvetica"/>
              <a:cs typeface="Helvetica"/>
            </a:endParaRPr>
          </a:p>
          <a:p>
            <a:pPr marL="0" indent="0">
              <a:buNone/>
            </a:pPr>
            <a:endParaRPr lang="en-US" sz="1400" b="1" dirty="0">
              <a:latin typeface="Helvetica"/>
              <a:cs typeface="Helvetica"/>
            </a:endParaRPr>
          </a:p>
        </p:txBody>
      </p:sp>
    </p:spTree>
    <p:extLst>
      <p:ext uri="{BB962C8B-B14F-4D97-AF65-F5344CB8AC3E}">
        <p14:creationId xmlns:p14="http://schemas.microsoft.com/office/powerpoint/2010/main" val="150677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B1C98-6220-49AC-D9D2-E9CB198F3378}"/>
              </a:ext>
            </a:extLst>
          </p:cNvPr>
          <p:cNvSpPr>
            <a:spLocks noGrp="1"/>
          </p:cNvSpPr>
          <p:nvPr>
            <p:ph type="title"/>
          </p:nvPr>
        </p:nvSpPr>
        <p:spPr/>
        <p:txBody>
          <a:bodyPr>
            <a:normAutofit/>
          </a:bodyPr>
          <a:lstStyle/>
          <a:p>
            <a:r>
              <a:rPr lang="en-US" dirty="0"/>
              <a:t>What you can do to help teens</a:t>
            </a:r>
          </a:p>
        </p:txBody>
      </p:sp>
      <p:sp>
        <p:nvSpPr>
          <p:cNvPr id="7" name="Content Placeholder 6">
            <a:extLst>
              <a:ext uri="{FF2B5EF4-FFF2-40B4-BE49-F238E27FC236}">
                <a16:creationId xmlns:a16="http://schemas.microsoft.com/office/drawing/2014/main" id="{80D4F788-1FF7-414E-1C89-AC4078A9130A}"/>
              </a:ext>
            </a:extLst>
          </p:cNvPr>
          <p:cNvSpPr>
            <a:spLocks noGrp="1"/>
          </p:cNvSpPr>
          <p:nvPr>
            <p:ph idx="1"/>
          </p:nvPr>
        </p:nvSpPr>
        <p:spPr/>
        <p:txBody>
          <a:bodyPr lIns="91440" tIns="45720" rIns="91440" bIns="45720" anchor="t"/>
          <a:lstStyle/>
          <a:p>
            <a:r>
              <a:rPr lang="en-US" dirty="0">
                <a:latin typeface="Helvetica"/>
                <a:cs typeface="Helvetica"/>
              </a:rPr>
              <a:t>Understand risk factors​</a:t>
            </a:r>
          </a:p>
          <a:p>
            <a:r>
              <a:rPr lang="en-US" dirty="0">
                <a:latin typeface="Helvetica"/>
                <a:cs typeface="Helvetica"/>
              </a:rPr>
              <a:t>​Set expectations​</a:t>
            </a:r>
          </a:p>
          <a:p>
            <a:r>
              <a:rPr lang="en-US" dirty="0">
                <a:latin typeface="Helvetica"/>
                <a:cs typeface="Helvetica"/>
              </a:rPr>
              <a:t>​Talk about fentanyl</a:t>
            </a:r>
          </a:p>
          <a:p>
            <a:r>
              <a:rPr lang="en-US" dirty="0">
                <a:latin typeface="Helvetica"/>
                <a:cs typeface="Helvetica"/>
              </a:rPr>
              <a:t>​Teach refusal skills​</a:t>
            </a:r>
          </a:p>
          <a:p>
            <a:r>
              <a:rPr lang="en-US" dirty="0">
                <a:latin typeface="Helvetica"/>
                <a:cs typeface="Helvetica"/>
              </a:rPr>
              <a:t>​Get to know their friends and </a:t>
            </a:r>
            <a:br>
              <a:rPr lang="en-US" dirty="0"/>
            </a:br>
            <a:r>
              <a:rPr lang="en-US" dirty="0">
                <a:latin typeface="Helvetica"/>
                <a:cs typeface="Helvetica"/>
              </a:rPr>
              <a:t>their friends' parents/caregivers​</a:t>
            </a:r>
          </a:p>
          <a:p>
            <a:r>
              <a:rPr lang="en-US" dirty="0">
                <a:latin typeface="Helvetica"/>
                <a:cs typeface="Helvetica"/>
              </a:rPr>
              <a:t>​Help build healthy friendships​</a:t>
            </a:r>
          </a:p>
          <a:p>
            <a:endParaRPr lang="en-US" dirty="0"/>
          </a:p>
        </p:txBody>
      </p:sp>
      <p:sp>
        <p:nvSpPr>
          <p:cNvPr id="3" name="Content Placeholder 2">
            <a:extLst>
              <a:ext uri="{FF2B5EF4-FFF2-40B4-BE49-F238E27FC236}">
                <a16:creationId xmlns:a16="http://schemas.microsoft.com/office/drawing/2014/main" id="{89E2FA8E-F557-1596-2E4C-1CE83E22D7A7}"/>
              </a:ext>
            </a:extLst>
          </p:cNvPr>
          <p:cNvSpPr>
            <a:spLocks noGrp="1"/>
          </p:cNvSpPr>
          <p:nvPr>
            <p:ph sz="quarter" idx="11"/>
          </p:nvPr>
        </p:nvSpPr>
        <p:spPr>
          <a:xfrm>
            <a:off x="6987958" y="637353"/>
            <a:ext cx="4645242" cy="1325563"/>
          </a:xfrm>
        </p:spPr>
        <p:txBody>
          <a:bodyPr/>
          <a:lstStyle/>
          <a:p>
            <a:r>
              <a:rPr lang="es-ES" dirty="0"/>
              <a:t>¿Qué puede usted hacer para ayudar a los adolescentes?</a:t>
            </a:r>
            <a:endParaRPr lang="en-US" dirty="0"/>
          </a:p>
        </p:txBody>
      </p:sp>
      <p:pic>
        <p:nvPicPr>
          <p:cNvPr id="14" name="Content Placeholder 13" descr="A person and person sitting on a couch&#10;&#10;Description automatically generated">
            <a:extLst>
              <a:ext uri="{FF2B5EF4-FFF2-40B4-BE49-F238E27FC236}">
                <a16:creationId xmlns:a16="http://schemas.microsoft.com/office/drawing/2014/main" id="{8F66FCF1-5E44-D795-7ED3-A0D9CD0DCD7F}"/>
              </a:ext>
            </a:extLst>
          </p:cNvPr>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13271" t="31049" r="5167"/>
          <a:stretch/>
        </p:blipFill>
        <p:spPr>
          <a:xfrm>
            <a:off x="-182880" y="4541086"/>
            <a:ext cx="7070597" cy="4269555"/>
          </a:xfrm>
        </p:spPr>
      </p:pic>
      <p:sp>
        <p:nvSpPr>
          <p:cNvPr id="16" name="Content Placeholder 6">
            <a:extLst>
              <a:ext uri="{FF2B5EF4-FFF2-40B4-BE49-F238E27FC236}">
                <a16:creationId xmlns:a16="http://schemas.microsoft.com/office/drawing/2014/main" id="{E881BD42-BA35-D59E-5958-A22C3A58C033}"/>
              </a:ext>
            </a:extLst>
          </p:cNvPr>
          <p:cNvSpPr txBox="1">
            <a:spLocks/>
          </p:cNvSpPr>
          <p:nvPr/>
        </p:nvSpPr>
        <p:spPr>
          <a:xfrm>
            <a:off x="6987958" y="2171700"/>
            <a:ext cx="4379773" cy="411758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tx1"/>
                </a:solidFill>
                <a:latin typeface="Helvetica"/>
                <a:cs typeface="Helvetica"/>
              </a:rPr>
              <a:t>Comprender los factores de riesgo</a:t>
            </a:r>
          </a:p>
          <a:p>
            <a:r>
              <a:rPr lang="es-ES" dirty="0">
                <a:solidFill>
                  <a:schemeClr val="tx1"/>
                </a:solidFill>
                <a:latin typeface="Helvetica"/>
                <a:cs typeface="Helvetica"/>
              </a:rPr>
              <a:t>Establecer expectativas</a:t>
            </a:r>
          </a:p>
          <a:p>
            <a:r>
              <a:rPr lang="es-ES" dirty="0">
                <a:solidFill>
                  <a:schemeClr val="tx1"/>
                </a:solidFill>
                <a:latin typeface="Helvetica"/>
                <a:cs typeface="Helvetica"/>
              </a:rPr>
              <a:t>Hablar sobre el fentanilo</a:t>
            </a:r>
          </a:p>
          <a:p>
            <a:r>
              <a:rPr lang="es-ES" dirty="0">
                <a:solidFill>
                  <a:schemeClr val="tx1"/>
                </a:solidFill>
                <a:latin typeface="Helvetica"/>
                <a:cs typeface="Helvetica"/>
              </a:rPr>
              <a:t>Enseñar técnicas de rechazo</a:t>
            </a:r>
          </a:p>
          <a:p>
            <a:r>
              <a:rPr lang="es-ES" dirty="0">
                <a:solidFill>
                  <a:schemeClr val="tx1"/>
                </a:solidFill>
                <a:latin typeface="Helvetica"/>
                <a:cs typeface="Helvetica"/>
              </a:rPr>
              <a:t>Conocer a sus amistades y a los  padres o cuidadores de sus amistades</a:t>
            </a:r>
          </a:p>
          <a:p>
            <a:r>
              <a:rPr lang="es-ES" dirty="0">
                <a:solidFill>
                  <a:schemeClr val="tx1"/>
                </a:solidFill>
                <a:latin typeface="Helvetica"/>
                <a:cs typeface="Helvetica"/>
              </a:rPr>
              <a:t>Ayudar a construir amistades sanas</a:t>
            </a:r>
            <a:endParaRPr lang="en-US" dirty="0">
              <a:solidFill>
                <a:schemeClr val="tx1"/>
              </a:solidFill>
            </a:endParaRPr>
          </a:p>
        </p:txBody>
      </p:sp>
    </p:spTree>
    <p:extLst>
      <p:ext uri="{BB962C8B-B14F-4D97-AF65-F5344CB8AC3E}">
        <p14:creationId xmlns:p14="http://schemas.microsoft.com/office/powerpoint/2010/main" val="339329069"/>
      </p:ext>
    </p:extLst>
  </p:cSld>
  <p:clrMapOvr>
    <a:masterClrMapping/>
  </p:clrMapOvr>
</p:sld>
</file>

<file path=ppt/theme/theme1.xml><?xml version="1.0" encoding="utf-8"?>
<a:theme xmlns:a="http://schemas.openxmlformats.org/drawingml/2006/main" name="1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E6509F3BEFC429FA1D0E06132EAC9" ma:contentTypeVersion="18" ma:contentTypeDescription="Create a new document." ma:contentTypeScope="" ma:versionID="5f07fe10d4f5040a0291129dba4c779c">
  <xsd:schema xmlns:xsd="http://www.w3.org/2001/XMLSchema" xmlns:xs="http://www.w3.org/2001/XMLSchema" xmlns:p="http://schemas.microsoft.com/office/2006/metadata/properties" xmlns:ns2="188f708c-7be3-4d7b-927f-99b7185615a9" xmlns:ns3="2fe63b0b-a827-4717-a0fa-a79525474dc0" targetNamespace="http://schemas.microsoft.com/office/2006/metadata/properties" ma:root="true" ma:fieldsID="4c2e639f1cbe1ecbbc7363a994a1694b" ns2:_="" ns3:_="">
    <xsd:import namespace="188f708c-7be3-4d7b-927f-99b7185615a9"/>
    <xsd:import namespace="2fe63b0b-a827-4717-a0fa-a79525474d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FORREVIEW"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708c-7be3-4d7b-927f-99b718561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b7642d-b201-4d87-b1fe-4797a41b508d" ma:termSetId="09814cd3-568e-fe90-9814-8d621ff8fb84" ma:anchorId="fba54fb3-c3e1-fe81-a776-ca4b69148c4d" ma:open="true" ma:isKeyword="false">
      <xsd:complexType>
        <xsd:sequence>
          <xsd:element ref="pc:Terms" minOccurs="0" maxOccurs="1"/>
        </xsd:sequence>
      </xsd:complexType>
    </xsd:element>
    <xsd:element name="FORREVIEW" ma:index="23" nillable="true" ma:displayName="FOR REVIEW" ma:format="Dropdown" ma:internalName="FORREVIEW">
      <xsd:simpleType>
        <xsd:restriction base="dms:Text">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e63b0b-a827-4717-a0fa-a79525474d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079542-0a4c-44d2-9661-923980ddd152}" ma:internalName="TaxCatchAll" ma:showField="CatchAllData" ma:web="2fe63b0b-a827-4717-a0fa-a79525474d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8f708c-7be3-4d7b-927f-99b7185615a9">
      <Terms xmlns="http://schemas.microsoft.com/office/infopath/2007/PartnerControls"/>
    </lcf76f155ced4ddcb4097134ff3c332f>
    <TaxCatchAll xmlns="2fe63b0b-a827-4717-a0fa-a79525474dc0" xsi:nil="true"/>
    <FORREVIEW xmlns="188f708c-7be3-4d7b-927f-99b7185615a9" xsi:nil="true"/>
    <SharedWithUsers xmlns="2fe63b0b-a827-4717-a0fa-a79525474dc0">
      <UserInfo>
        <DisplayName>Hannah Bottino</DisplayName>
        <AccountId>5483</AccountId>
        <AccountType/>
      </UserInfo>
    </SharedWithUsers>
  </documentManagement>
</p:properties>
</file>

<file path=customXml/itemProps1.xml><?xml version="1.0" encoding="utf-8"?>
<ds:datastoreItem xmlns:ds="http://schemas.openxmlformats.org/officeDocument/2006/customXml" ds:itemID="{CA4A582E-CB1D-49E3-B49F-6B619D2DD0F5}">
  <ds:schemaRefs>
    <ds:schemaRef ds:uri="http://schemas.microsoft.com/sharepoint/v3/contenttype/forms"/>
  </ds:schemaRefs>
</ds:datastoreItem>
</file>

<file path=customXml/itemProps2.xml><?xml version="1.0" encoding="utf-8"?>
<ds:datastoreItem xmlns:ds="http://schemas.openxmlformats.org/officeDocument/2006/customXml" ds:itemID="{909AC1BD-4E66-4717-A7C5-2860D0489EFD}">
  <ds:schemaRefs>
    <ds:schemaRef ds:uri="188f708c-7be3-4d7b-927f-99b7185615a9"/>
    <ds:schemaRef ds:uri="2fe63b0b-a827-4717-a0fa-a79525474d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7CD18C-1869-4BBE-827D-A3AA09BD9CEE}">
  <ds:schemaRefs>
    <ds:schemaRef ds:uri="188f708c-7be3-4d7b-927f-99b7185615a9"/>
    <ds:schemaRef ds:uri="2fe63b0b-a827-4717-a0fa-a79525474d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1947</TotalTime>
  <Words>4850</Words>
  <Application>Microsoft Office PowerPoint</Application>
  <PresentationFormat>Widescreen</PresentationFormat>
  <Paragraphs>462</Paragraphs>
  <Slides>23</Slides>
  <Notes>23</Notes>
  <HiddenSlides>0</HiddenSlides>
  <MMClips>0</MMClip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1_office theme</vt:lpstr>
      <vt:lpstr>2_office theme</vt:lpstr>
      <vt:lpstr>4_office theme</vt:lpstr>
      <vt:lpstr>6_office theme</vt:lpstr>
      <vt:lpstr>3_office theme</vt:lpstr>
      <vt:lpstr>5_office theme</vt:lpstr>
      <vt:lpstr>7_office theme</vt:lpstr>
      <vt:lpstr>The facts about fentanyl</vt:lpstr>
      <vt:lpstr>What we’ll cover</vt:lpstr>
      <vt:lpstr>Basics  about opioids</vt:lpstr>
      <vt:lpstr>Basics  about opioids</vt:lpstr>
      <vt:lpstr>Basics  about opioids</vt:lpstr>
      <vt:lpstr>Fentanyl is a powerful,  fast-acting opioid  50 times stronger than heroin and  100 times stronger  than morphine.</vt:lpstr>
      <vt:lpstr>PowerPoint Presentation</vt:lpstr>
      <vt:lpstr>The overdose crisis in Washington</vt:lpstr>
      <vt:lpstr>What you can do to help teens</vt:lpstr>
      <vt:lpstr>Understanding   risk factors</vt:lpstr>
      <vt:lpstr>Setting expectations</vt:lpstr>
      <vt:lpstr>Talking  about fentanyl</vt:lpstr>
      <vt:lpstr>Talking  about fentanyl</vt:lpstr>
      <vt:lpstr>What to say</vt:lpstr>
      <vt:lpstr>What to say</vt:lpstr>
      <vt:lpstr>What to say</vt:lpstr>
      <vt:lpstr>What to say</vt:lpstr>
      <vt:lpstr>Teaching  refusal skills</vt:lpstr>
      <vt:lpstr>Building healthy friendships​</vt:lpstr>
      <vt:lpstr>The basics  of naloxone​</vt:lpstr>
      <vt:lpstr>The basics  of naloxone​</vt:lpstr>
      <vt:lpstr>Additional resources</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FOR LIFE CAMPAIGN: SSP TOOLKIT CUSTOMIZATION</dc:title>
  <dc:creator>Claudia A'Zar A'Zar</dc:creator>
  <cp:lastModifiedBy>Hannah Bottino</cp:lastModifiedBy>
  <cp:revision>134</cp:revision>
  <dcterms:created xsi:type="dcterms:W3CDTF">2023-04-05T23:11:02Z</dcterms:created>
  <dcterms:modified xsi:type="dcterms:W3CDTF">2023-09-29T18:08:51Z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0x010100809E6509F3BEFC429FA1D0E06132EAC9</vt:lpwstr>
  </property>
  <property fmtid="{D5CDD505-2E9C-101B-9397-08002B2CF9AE}" pid="3" name="MediaServiceImageTags">
    <vt:lpwstr/>
  </property>
  <property fmtid="{D5CDD505-2E9C-101B-9397-08002B2CF9AE}" pid="4" name="Order">
    <vt:r8>500</vt:r8>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