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1" r:id="rId5"/>
    <p:sldMasterId id="2147483691" r:id="rId6"/>
    <p:sldMasterId id="2147483701" r:id="rId7"/>
    <p:sldMasterId id="2147483686" r:id="rId8"/>
    <p:sldMasterId id="2147483696" r:id="rId9"/>
    <p:sldMasterId id="2147483706" r:id="rId10"/>
  </p:sldMasterIdLst>
  <p:notesMasterIdLst>
    <p:notesMasterId r:id="rId30"/>
  </p:notesMasterIdLst>
  <p:sldIdLst>
    <p:sldId id="256" r:id="rId11"/>
    <p:sldId id="308" r:id="rId12"/>
    <p:sldId id="258" r:id="rId13"/>
    <p:sldId id="260" r:id="rId14"/>
    <p:sldId id="287" r:id="rId15"/>
    <p:sldId id="288" r:id="rId16"/>
    <p:sldId id="289" r:id="rId17"/>
    <p:sldId id="294" r:id="rId18"/>
    <p:sldId id="293" r:id="rId19"/>
    <p:sldId id="295" r:id="rId20"/>
    <p:sldId id="307" r:id="rId21"/>
    <p:sldId id="309" r:id="rId22"/>
    <p:sldId id="302" r:id="rId23"/>
    <p:sldId id="303" r:id="rId24"/>
    <p:sldId id="299" r:id="rId25"/>
    <p:sldId id="301" r:id="rId26"/>
    <p:sldId id="304" r:id="rId27"/>
    <p:sldId id="305"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504" userDrawn="1">
          <p15:clr>
            <a:srgbClr val="A4A3A4"/>
          </p15:clr>
        </p15:guide>
        <p15:guide id="4" orient="horz"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01218-33B8-3491-24C3-793DE0909E4B}" name="Devan Iyomasa" initials="DI" userId="S::devani@wearedh.com::17e40830-cacf-48fb-a8e7-c517d1a5c18e" providerId="AD"/>
  <p188:author id="{8C650868-ED9C-5F6D-E3B7-2641E6C0A864}" name="Corie Bales" initials="CB" userId="S::corieb@wearedh.com::98856c59-de95-48a4-8114-21d615da853f" providerId="AD"/>
  <p188:author id="{E15D6F9E-3ED8-C60C-0298-3A8CA71757D3}" name="Guest User" initials="GU" userId="S::urn:spo:anon#d428b6fad03e84479adc0e4a215cb761275d8c7be7acb3843855b35663ce5bc4::" providerId="AD"/>
  <p188:author id="{C7F69CA8-545C-3743-C6B5-BA530CF82073}" name="Linda Jones" initials="LJ" userId="S::lindaj@wearedh.com::bfe43098-4248-476b-b76a-8bbd33f63dfb" providerId="AD"/>
  <p188:author id="{AA95E1A9-6417-2605-EE48-382C4E6C1366}" name="Stacie Jones" initials="SJ" userId="S::staciej@wearedh.com::b535c8a6-e0b9-4d90-b88f-fda6b4874d49" providerId="AD"/>
  <p188:author id="{532392DA-8D20-99D9-1130-AE349C9169F1}" name="Hannah Bottino" initials="HB" userId="S::hannahb@wearedh.com::6d2ad187-86b2-4c45-b8db-a736b73684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B30"/>
    <a:srgbClr val="F99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7E9C7-FAB5-C34E-A969-873C6860A6B1}" v="38" dt="2023-09-21T21:28:26.818"/>
    <p1510:client id="{6B330CCA-0524-3494-E9CA-0D4F456F9131}" v="2" dt="2023-09-29T17:22:15.610"/>
    <p1510:client id="{8130703E-19FD-DCEF-D5B0-8F0DD15C0640}" v="8" dt="2023-09-28T20:06:02.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0"/>
    <p:restoredTop sz="81385"/>
  </p:normalViewPr>
  <p:slideViewPr>
    <p:cSldViewPr snapToGrid="0">
      <p:cViewPr varScale="1">
        <p:scale>
          <a:sx n="90" d="100"/>
          <a:sy n="90" d="100"/>
        </p:scale>
        <p:origin x="1688" y="192"/>
      </p:cViewPr>
      <p:guideLst>
        <p:guide orient="horz" pos="2160"/>
        <p:guide pos="3816"/>
        <p:guide pos="504"/>
        <p:guide orient="horz"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72FB8-A349-4B43-A9AE-7227A3B014EE}" type="datetimeFigureOut">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FF296-6B0B-4520-9BAD-141FD3E95F9A}" type="slidenum">
              <a:t>‹#›</a:t>
            </a:fld>
            <a:endParaRPr lang="en-US"/>
          </a:p>
        </p:txBody>
      </p:sp>
    </p:spTree>
    <p:extLst>
      <p:ext uri="{BB962C8B-B14F-4D97-AF65-F5344CB8AC3E}">
        <p14:creationId xmlns:p14="http://schemas.microsoft.com/office/powerpoint/2010/main" val="357197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t>
            </a:r>
            <a:endParaRPr lang="en-US" dirty="0"/>
          </a:p>
          <a:p>
            <a:endParaRPr lang="en-US" dirty="0"/>
          </a:p>
          <a:p>
            <a:r>
              <a:rPr lang="en-US"/>
              <a:t>Hello, my name is [name] and I work as a [job title] with [employer]. Today we're going to be talking about what you and your friends need to know about illicit fentanyl and fake prescription pills. The goal of this presentation is for you to learn about </a:t>
            </a:r>
            <a:endParaRPr lang="en-US" dirty="0"/>
          </a:p>
          <a:p>
            <a:pPr marL="628650" lvl="1" indent="-171450">
              <a:buFont typeface="Arial,Sans-Serif"/>
              <a:buChar char="•"/>
            </a:pPr>
            <a:r>
              <a:rPr lang="en-US"/>
              <a:t>The ways you and your friends can be informed, stay safe and avoid opioids including illicit fentanyl</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a:t>
            </a:fld>
            <a:endParaRPr lang="en-US"/>
          </a:p>
        </p:txBody>
      </p:sp>
    </p:spTree>
    <p:extLst>
      <p:ext uri="{BB962C8B-B14F-4D97-AF65-F5344CB8AC3E}">
        <p14:creationId xmlns:p14="http://schemas.microsoft.com/office/powerpoint/2010/main" val="40527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Refusal skills are practical and concrete ways you can refuse offers to try pills or other drugs or to avoid situations where people may be using pills to get high. You probably won't feel comfortable using all of these, but choose one or two that feel like something you could use if you find yourself in a situation where you need them. They work in many other situations where you feel pressured to do something you don't want to. Also, you might be able to teach one or more of these to a friend who could use this information to stay safe.   </a:t>
            </a:r>
          </a:p>
          <a:p>
            <a:endParaRPr lang="en-US" dirty="0"/>
          </a:p>
          <a:p>
            <a:pPr marL="171450" indent="-171450">
              <a:lnSpc>
                <a:spcPct val="90000"/>
              </a:lnSpc>
              <a:spcBef>
                <a:spcPts val="1000"/>
              </a:spcBef>
              <a:buFont typeface="Arial,Sans-Serif"/>
              <a:buChar char="•"/>
            </a:pPr>
            <a:r>
              <a:rPr lang="en-US" dirty="0"/>
              <a:t>Send a signal</a:t>
            </a:r>
          </a:p>
          <a:p>
            <a:pPr marL="628650" lvl="1" indent="-171450">
              <a:lnSpc>
                <a:spcPct val="90000"/>
              </a:lnSpc>
              <a:spcBef>
                <a:spcPts val="1000"/>
              </a:spcBef>
              <a:buFont typeface="Arial,Sans-Serif"/>
              <a:buChar char="•"/>
            </a:pPr>
            <a:r>
              <a:rPr lang="en-US" dirty="0"/>
              <a:t>Agree on a code you can text or call your parent or caregiver with to come pick you up ASAP. This can be a code word or phrase or an emoji.</a:t>
            </a:r>
          </a:p>
          <a:p>
            <a:pPr marL="171450" indent="-171450">
              <a:lnSpc>
                <a:spcPct val="90000"/>
              </a:lnSpc>
              <a:spcBef>
                <a:spcPts val="1000"/>
              </a:spcBef>
              <a:buFont typeface="Arial,Sans-Serif"/>
              <a:buChar char="•"/>
            </a:pPr>
            <a:r>
              <a:rPr lang="en-US" dirty="0"/>
              <a:t>Pass the blame</a:t>
            </a:r>
          </a:p>
          <a:p>
            <a:pPr marL="628650" lvl="1" indent="-171450">
              <a:lnSpc>
                <a:spcPct val="90000"/>
              </a:lnSpc>
              <a:spcBef>
                <a:spcPts val="1000"/>
              </a:spcBef>
              <a:buFont typeface="Arial,Sans-Serif"/>
              <a:buChar char="•"/>
            </a:pPr>
            <a:r>
              <a:rPr lang="en-US" dirty="0"/>
              <a:t>Pass the blame to your parent or caregiver. Say, "I'd be grounded for life if my parents/caregivers found out." </a:t>
            </a:r>
          </a:p>
          <a:p>
            <a:pPr marL="171450" indent="-171450">
              <a:lnSpc>
                <a:spcPct val="90000"/>
              </a:lnSpc>
              <a:spcBef>
                <a:spcPts val="1000"/>
              </a:spcBef>
              <a:buFont typeface="Arial,Sans-Serif"/>
              <a:buChar char="•"/>
            </a:pPr>
            <a:r>
              <a:rPr lang="en-US" dirty="0"/>
              <a:t>Offer an alternative</a:t>
            </a:r>
          </a:p>
          <a:p>
            <a:pPr marL="628650" lvl="1" indent="-171450">
              <a:lnSpc>
                <a:spcPct val="90000"/>
              </a:lnSpc>
              <a:spcBef>
                <a:spcPts val="1000"/>
              </a:spcBef>
              <a:buFont typeface="Arial,Sans-Serif"/>
              <a:buChar char="•"/>
            </a:pPr>
            <a:r>
              <a:rPr lang="en-US" dirty="0"/>
              <a:t>This strategy is about suggesting a different activity like getting a bite to eat, taking a walk, playing video games, etc. rather than trying pills or other drugs. </a:t>
            </a:r>
          </a:p>
          <a:p>
            <a:pPr marL="171450" indent="-171450">
              <a:lnSpc>
                <a:spcPct val="90000"/>
              </a:lnSpc>
              <a:spcBef>
                <a:spcPts val="1000"/>
              </a:spcBef>
              <a:buFont typeface="Arial,Sans-Serif"/>
              <a:buChar char="•"/>
            </a:pPr>
            <a:r>
              <a:rPr lang="en-US" dirty="0"/>
              <a:t>Make an excuse</a:t>
            </a:r>
          </a:p>
          <a:p>
            <a:pPr marL="628650" lvl="1" indent="-171450">
              <a:lnSpc>
                <a:spcPct val="90000"/>
              </a:lnSpc>
              <a:spcBef>
                <a:spcPts val="1000"/>
              </a:spcBef>
              <a:buFont typeface="Arial,Sans-Serif"/>
              <a:buChar char="•"/>
            </a:pPr>
            <a:r>
              <a:rPr lang="en-US" dirty="0"/>
              <a:t>This strategy sounds like, "I have a test tomorrow," or "I have sports practice I can't miss," or "I have family coming in from out of town." Some excuse to explain why you don't want to try whatever you're being offered.</a:t>
            </a:r>
          </a:p>
          <a:p>
            <a:pPr marL="171450" indent="-171450">
              <a:lnSpc>
                <a:spcPct val="90000"/>
              </a:lnSpc>
              <a:spcBef>
                <a:spcPts val="1000"/>
              </a:spcBef>
              <a:buFont typeface="Arial,Sans-Serif"/>
              <a:buChar char="•"/>
            </a:pPr>
            <a:r>
              <a:rPr lang="en-US" dirty="0"/>
              <a:t>Avoid the situation</a:t>
            </a:r>
          </a:p>
          <a:p>
            <a:pPr marL="628650" lvl="1" indent="-171450">
              <a:lnSpc>
                <a:spcPct val="90000"/>
              </a:lnSpc>
              <a:spcBef>
                <a:spcPts val="1000"/>
              </a:spcBef>
              <a:buFont typeface="Arial,Sans-Serif"/>
              <a:buChar char="•"/>
            </a:pPr>
            <a:r>
              <a:rPr lang="en-US" dirty="0"/>
              <a:t>This strategy is simply about not going places or hanging around people who are likely to be trying pills or any other drugs. It could mean declining an invitation to a party or avoiding going to a certain person's house. </a:t>
            </a:r>
          </a:p>
          <a:p>
            <a:pPr marL="171450" indent="-171450">
              <a:lnSpc>
                <a:spcPct val="90000"/>
              </a:lnSpc>
              <a:spcBef>
                <a:spcPts val="1000"/>
              </a:spcBef>
              <a:buFont typeface="Arial,Sans-Serif"/>
              <a:buChar char="•"/>
            </a:pPr>
            <a:r>
              <a:rPr lang="en-US" dirty="0"/>
              <a:t>Be honest</a:t>
            </a:r>
          </a:p>
          <a:p>
            <a:pPr marL="628650" lvl="1" indent="-171450">
              <a:lnSpc>
                <a:spcPct val="90000"/>
              </a:lnSpc>
              <a:spcBef>
                <a:spcPts val="1000"/>
              </a:spcBef>
              <a:buFont typeface="Arial,Sans-Serif"/>
              <a:buChar char="•"/>
            </a:pPr>
            <a:r>
              <a:rPr lang="en-US" dirty="0"/>
              <a:t>At the end of the day, "No." is a complete sentence. It's OK to be honest and say you simply do not want to try whatever you're being offered. You don't owe anyone an explanation. That being said, this one may feel hard to do in the face of pressure, but it does work.</a:t>
            </a:r>
          </a:p>
          <a:p>
            <a:pPr marL="171450" indent="-171450">
              <a:lnSpc>
                <a:spcPct val="90000"/>
              </a:lnSpc>
              <a:spcBef>
                <a:spcPts val="1000"/>
              </a:spcBef>
              <a:buFont typeface="Arial,Sans-Serif"/>
              <a:buChar char="•"/>
            </a:pPr>
            <a:r>
              <a:rPr lang="en-US" dirty="0"/>
              <a:t>Be an advocate</a:t>
            </a:r>
          </a:p>
          <a:p>
            <a:pPr marL="628650" lvl="1" indent="-171450">
              <a:lnSpc>
                <a:spcPct val="90000"/>
              </a:lnSpc>
              <a:spcBef>
                <a:spcPts val="1000"/>
              </a:spcBef>
              <a:buFont typeface="Arial,Sans-Serif"/>
              <a:buChar char="•"/>
            </a:pPr>
            <a:r>
              <a:rPr lang="en-US" dirty="0"/>
              <a:t>Your friends care what you think, and you have more influence than you know. If you're ever in a position to refuse an offer to use drugs, you can take it a step beyond these other skills and actually share what you know about the risks of trying pills or other drugs. Every single time you stand up for yourself, you give other people permission to do the same thing. Your strength makes other people stronger too. Remember that.</a:t>
            </a:r>
          </a:p>
          <a:p>
            <a:pPr marL="285750" lvl="1">
              <a:lnSpc>
                <a:spcPct val="90000"/>
              </a:lnSpc>
              <a:spcBef>
                <a:spcPts val="1000"/>
              </a:spcBef>
            </a:pPr>
            <a:endParaRPr lang="en-US" dirty="0"/>
          </a:p>
          <a:p>
            <a:pPr marL="285750" lvl="1">
              <a:lnSpc>
                <a:spcPct val="90000"/>
              </a:lnSpc>
              <a:spcBef>
                <a:spcPts val="1000"/>
              </a:spcBef>
            </a:pPr>
            <a:r>
              <a:rPr lang="en-US" b="1" dirty="0"/>
              <a:t>[NOTE: Optional pair share, "Take 2 minutes to turn to a neighbor and talk about which one of these refusal skills you'd be most likely to use and why."]</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10</a:t>
            </a:fld>
            <a:endParaRPr lang="en-US"/>
          </a:p>
        </p:txBody>
      </p:sp>
    </p:spTree>
    <p:extLst>
      <p:ext uri="{BB962C8B-B14F-4D97-AF65-F5344CB8AC3E}">
        <p14:creationId xmlns:p14="http://schemas.microsoft.com/office/powerpoint/2010/main" val="424490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Before we move on, we're going to complete a brief activity in groups. </a:t>
            </a:r>
            <a:r>
              <a:rPr lang="en-US" b="1" dirty="0"/>
              <a:t>[PROCEED TO LESSON PLAN FOR MORE INFORMATION]</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11</a:t>
            </a:fld>
            <a:endParaRPr lang="en-US"/>
          </a:p>
        </p:txBody>
      </p:sp>
    </p:spTree>
    <p:extLst>
      <p:ext uri="{BB962C8B-B14F-4D97-AF65-F5344CB8AC3E}">
        <p14:creationId xmlns:p14="http://schemas.microsoft.com/office/powerpoint/2010/main" val="311736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Before we move on, we're going to complete a brief activity in groups. </a:t>
            </a:r>
            <a:r>
              <a:rPr lang="en-US" b="1" dirty="0"/>
              <a:t>[PROCEED TO LESSON PLAN FOR MORE INFORMATION]</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12</a:t>
            </a:fld>
            <a:endParaRPr lang="en-US"/>
          </a:p>
        </p:txBody>
      </p:sp>
    </p:spTree>
    <p:extLst>
      <p:ext uri="{BB962C8B-B14F-4D97-AF65-F5344CB8AC3E}">
        <p14:creationId xmlns:p14="http://schemas.microsoft.com/office/powerpoint/2010/main" val="70821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endParaRPr lang="en-US" dirty="0"/>
          </a:p>
          <a:p>
            <a:endParaRPr lang="en-US" dirty="0"/>
          </a:p>
          <a:p>
            <a:r>
              <a:rPr lang="en-US"/>
              <a:t>There's a reason this campaign is called Friends for Life, and it's because every healthy/supportive friendship, relationship, and connection you have helps protect you and lowers the risk that you'll ever experiment with pills or any other drugs. And when you truly show up for your friends, you help protect them too.</a:t>
            </a:r>
            <a:endParaRPr lang="en-US" dirty="0"/>
          </a:p>
          <a:p>
            <a:endParaRPr lang="en-US" dirty="0"/>
          </a:p>
          <a:p>
            <a:r>
              <a:rPr lang="en-US"/>
              <a:t>Peer pressure has a reputation of always being a bad thing you should avoid at all costs, but that's not true. Positive peer pressure can motivate you to grow, to try new things, and to discover new things about yourself. Learning the difference between positive and negative peer pressure will also help you learn to tell who you want to spend time with. The simple fact is friends won't put pressure on you to take risks that could really hurt you or cause you to go against your values.  </a:t>
            </a:r>
            <a:endParaRPr lang="en-US" dirty="0"/>
          </a:p>
          <a:p>
            <a:endParaRPr lang="en-US" dirty="0"/>
          </a:p>
          <a:p>
            <a:r>
              <a:rPr lang="en-US"/>
              <a:t>These are some examples of positive and negative peer pressure. </a:t>
            </a:r>
            <a:endParaRPr lang="en-US" dirty="0"/>
          </a:p>
          <a:p>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13</a:t>
            </a:fld>
            <a:endParaRPr lang="en-US"/>
          </a:p>
        </p:txBody>
      </p:sp>
    </p:spTree>
    <p:extLst>
      <p:ext uri="{BB962C8B-B14F-4D97-AF65-F5344CB8AC3E}">
        <p14:creationId xmlns:p14="http://schemas.microsoft.com/office/powerpoint/2010/main" val="320158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SUGGESTED SCRIPT</a:t>
            </a:r>
          </a:p>
          <a:p>
            <a:endParaRPr lang="en-US" dirty="0">
              <a:cs typeface="Calibri"/>
            </a:endParaRPr>
          </a:p>
          <a:p>
            <a:endParaRPr lang="en-US" dirty="0"/>
          </a:p>
          <a:p>
            <a:r>
              <a:rPr lang="en-US" b="1" dirty="0"/>
              <a:t>[NOTE: Ask, "What are some other positive examples you can think of? What about negative? How can you tell the difference between positive and negative peer pressure?" Students' responses will differ, but the goal is that students understand that positive and negative peer pressure are likely to produce different outcomes and will feel different to them (i.e., negative peer pressure may conflict with their values or make them feel nervous, anxious, or bad on the inside while positive pressure may motivate, challenge, or invigorate them).]</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14</a:t>
            </a:fld>
            <a:endParaRPr lang="en-US"/>
          </a:p>
        </p:txBody>
      </p:sp>
    </p:spTree>
    <p:extLst>
      <p:ext uri="{BB962C8B-B14F-4D97-AF65-F5344CB8AC3E}">
        <p14:creationId xmlns:p14="http://schemas.microsoft.com/office/powerpoint/2010/main" val="7397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endParaRPr lang="en-US" dirty="0"/>
          </a:p>
          <a:p>
            <a:r>
              <a:rPr lang="en-US" dirty="0"/>
              <a:t>The friends you make during these years will influence your choices and your future. It's totally possible that the friendships you're making now will last you a lifetime. </a:t>
            </a:r>
          </a:p>
          <a:p>
            <a:endParaRPr lang="en-US" dirty="0"/>
          </a:p>
          <a:p>
            <a:r>
              <a:rPr lang="en-US" dirty="0"/>
              <a:t>At their best, these friendships give you a sense of belonging and help you learn to care for, respect, and communicate with others. </a:t>
            </a:r>
          </a:p>
          <a:p>
            <a:endParaRPr lang="en-US" dirty="0"/>
          </a:p>
          <a:p>
            <a:r>
              <a:rPr lang="en-US" dirty="0"/>
              <a:t>It's important to reflect on the qualities you want in a friend, what values are important to share (including not using pills or other drugs), and how you should expect to be treated in a healthy friendship.</a:t>
            </a:r>
          </a:p>
          <a:p>
            <a:endParaRPr lang="en-US" dirty="0"/>
          </a:p>
          <a:p>
            <a:r>
              <a:rPr lang="en-US" b="1" dirty="0"/>
              <a:t>[NOTE: Ask, "What other questions might you ask yourself to help you know whether someone is being a friend to you?"]</a:t>
            </a:r>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15</a:t>
            </a:fld>
            <a:endParaRPr lang="en-US"/>
          </a:p>
        </p:txBody>
      </p:sp>
    </p:spTree>
    <p:extLst>
      <p:ext uri="{BB962C8B-B14F-4D97-AF65-F5344CB8AC3E}">
        <p14:creationId xmlns:p14="http://schemas.microsoft.com/office/powerpoint/2010/main" val="111036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One part of being a friend is recognizing when a friend might be struggling or might be at risk for experimenting with prescription pills (or what they believe to be prescription pills). </a:t>
            </a:r>
          </a:p>
          <a:p>
            <a:endParaRPr lang="en-US" dirty="0"/>
          </a:p>
          <a:p>
            <a:r>
              <a:rPr lang="en-US" dirty="0"/>
              <a:t>The three most common risk factors tend to be mental health challenges, physical pain, and social pressure. </a:t>
            </a:r>
          </a:p>
          <a:p>
            <a:endParaRPr lang="en-US" dirty="0"/>
          </a:p>
          <a:p>
            <a:r>
              <a:rPr lang="en-US" dirty="0"/>
              <a:t>If your friend isn’t acting like their usual self, try talking to them about what’s going on. Learn how you can be there for them. But know that you are not alone. If the problem is serious, you should talk to a trusted grown-up too.</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16</a:t>
            </a:fld>
            <a:endParaRPr lang="en-US"/>
          </a:p>
        </p:txBody>
      </p:sp>
    </p:spTree>
    <p:extLst>
      <p:ext uri="{BB962C8B-B14F-4D97-AF65-F5344CB8AC3E}">
        <p14:creationId xmlns:p14="http://schemas.microsoft.com/office/powerpoint/2010/main" val="97811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Naloxone, also known by the brand name Narcan, is a medication that reverses opioid overdoses. It is available most commonly as a nasal spray. </a:t>
            </a:r>
          </a:p>
          <a:p>
            <a:endParaRPr lang="en-US" dirty="0"/>
          </a:p>
          <a:p>
            <a:r>
              <a:rPr lang="en-US" dirty="0"/>
              <a:t>Naloxone is simple, safe, and legal to carry and use. You don't need any special training to administer naloxone. It is available for purchase without a prescription/over-the-counter at stores like CVS, Rite Aid, and Walgreens. Washington state also has laws called Good Samaritan Laws which protect people who call 911 in the event of an overdose from prosecution from simple drug possession. If you believe someone has overdosed, you should ALWAYS call 911.</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17</a:t>
            </a:fld>
            <a:endParaRPr lang="en-US"/>
          </a:p>
        </p:txBody>
      </p:sp>
    </p:spTree>
    <p:extLst>
      <p:ext uri="{BB962C8B-B14F-4D97-AF65-F5344CB8AC3E}">
        <p14:creationId xmlns:p14="http://schemas.microsoft.com/office/powerpoint/2010/main" val="62333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Our brains have opioid receptors. Naloxone (or Narcan) is a type of medication called an opioid antagonist. What that means is it blocks opioids from binding, or attaching, to the receptors in our brain. If someone is overdosing on opioids, naloxone will help reverse the effects and help them wake up/start breathing again. </a:t>
            </a:r>
          </a:p>
          <a:p>
            <a:endParaRPr lang="en-US" dirty="0"/>
          </a:p>
          <a:p>
            <a:r>
              <a:rPr lang="en-US" dirty="0"/>
              <a:t>Naloxone has no effect on someone who is not on opioids, meaning even if you give it to someone and they are not overdosing, you cannot hurt them by giving them naloxone. It also does not work to treat the effects of other drugs or alcohol. It only works for opioids like illicit fentanyl. </a:t>
            </a:r>
          </a:p>
          <a:p>
            <a:endParaRPr lang="en-US" dirty="0"/>
          </a:p>
          <a:p>
            <a:r>
              <a:rPr lang="en-US" dirty="0"/>
              <a:t>Naloxone is not habit-forming and has no side effects. However, if someone regularly uses opioids and receives naloxone in the event of an overdose, they may feel sick when they wake up.</a:t>
            </a:r>
          </a:p>
          <a:p>
            <a:endParaRPr lang="en-US" dirty="0"/>
          </a:p>
          <a:p>
            <a:r>
              <a:rPr lang="en-US" dirty="0"/>
              <a:t>Naloxone is the most effective tool we have to save lives in the event of an emergency.</a:t>
            </a:r>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18</a:t>
            </a:fld>
            <a:endParaRPr lang="en-US"/>
          </a:p>
        </p:txBody>
      </p:sp>
    </p:spTree>
    <p:extLst>
      <p:ext uri="{BB962C8B-B14F-4D97-AF65-F5344CB8AC3E}">
        <p14:creationId xmlns:p14="http://schemas.microsoft.com/office/powerpoint/2010/main" val="27059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endParaRPr lang="en-US" dirty="0"/>
          </a:p>
          <a:p>
            <a:endParaRPr lang="en-US" dirty="0"/>
          </a:p>
          <a:p>
            <a:r>
              <a:rPr lang="en-US" dirty="0"/>
              <a:t>Thank you so much for participating today. With your help, we can put an end to youth opioid overdoses.  I am happy to answer any other questions you may have.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19</a:t>
            </a:fld>
            <a:endParaRPr lang="en-US"/>
          </a:p>
        </p:txBody>
      </p:sp>
    </p:spTree>
    <p:extLst>
      <p:ext uri="{BB962C8B-B14F-4D97-AF65-F5344CB8AC3E}">
        <p14:creationId xmlns:p14="http://schemas.microsoft.com/office/powerpoint/2010/main" val="403660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 </a:t>
            </a:r>
            <a:endParaRPr lang="en-US" dirty="0"/>
          </a:p>
          <a:p>
            <a:endParaRPr lang="en-US" dirty="0"/>
          </a:p>
          <a:p>
            <a:r>
              <a:rPr lang="en-US" dirty="0"/>
              <a:t>Here's what we're going to cover</a:t>
            </a:r>
          </a:p>
          <a:p>
            <a:endParaRPr lang="en-US" dirty="0"/>
          </a:p>
          <a:p>
            <a:pPr marL="171450" indent="-171450">
              <a:buFont typeface="Arial,Sans-Serif"/>
              <a:buChar char="•"/>
            </a:pPr>
            <a:r>
              <a:rPr lang="en-US" dirty="0"/>
              <a:t>The basics about opioids and fentanyl, including how this issue affects people your age</a:t>
            </a:r>
          </a:p>
          <a:p>
            <a:pPr marL="171450" indent="-171450">
              <a:buFont typeface="Arial,Sans-Serif"/>
              <a:buChar char="•"/>
            </a:pPr>
            <a:r>
              <a:rPr lang="en-US" dirty="0"/>
              <a:t>What you and your friends need to know about avoiding opioids altogether and</a:t>
            </a:r>
          </a:p>
          <a:p>
            <a:pPr marL="171450" indent="-171450">
              <a:buFont typeface="Arial,Sans-Serif"/>
              <a:buChar char="•"/>
            </a:pPr>
            <a:r>
              <a:rPr lang="en-US" dirty="0"/>
              <a:t>Information about naloxone (or Narcan), a medication that helps reverse an opioid overdose</a:t>
            </a:r>
          </a:p>
          <a:p>
            <a:pPr marL="171450" indent="-171450">
              <a:buFont typeface="Arial,Sans-Serif"/>
              <a:buChar char="•"/>
            </a:pPr>
            <a:endParaRPr lang="en-US" dirty="0"/>
          </a:p>
          <a:p>
            <a:r>
              <a:rPr lang="en-US" b="1" dirty="0"/>
              <a:t>[NOTE: Ask, "Does anyone have any questions before we begin?"]</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a:t>2</a:t>
            </a:fld>
            <a:endParaRPr lang="en-US"/>
          </a:p>
        </p:txBody>
      </p:sp>
    </p:spTree>
    <p:extLst>
      <p:ext uri="{BB962C8B-B14F-4D97-AF65-F5344CB8AC3E}">
        <p14:creationId xmlns:p14="http://schemas.microsoft.com/office/powerpoint/2010/main" val="329623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By a show of hands, how many of you have heard of fentanyl? How many of have heard of opioids or think you might know what they do? </a:t>
            </a:r>
            <a:r>
              <a:rPr lang="en-US" b="1" dirty="0"/>
              <a:t>[NOTE: If some students raise their hands, field some additional responses. Ask: "What is fentanyl?" or "where have you heard about it" or "What is an opioid?" This will give you a sense of what students already know about this topic.]</a:t>
            </a:r>
            <a:endParaRPr lang="en-US" dirty="0"/>
          </a:p>
          <a:p>
            <a:endParaRPr lang="en-US" dirty="0"/>
          </a:p>
          <a:p>
            <a:r>
              <a:rPr lang="en-US" dirty="0"/>
              <a:t>Just to make sure we all have the same facts, I want to briefly touch on the basics. </a:t>
            </a:r>
          </a:p>
          <a:p>
            <a:endParaRPr lang="en-US" dirty="0"/>
          </a:p>
          <a:p>
            <a:r>
              <a:rPr lang="en-US" dirty="0"/>
              <a:t>Opioids are a type of drug used to manage and relieve pain. They work by binding, or attaching, to nerve receptors in the brain, spinal cord, and other organs. </a:t>
            </a:r>
          </a:p>
          <a:p>
            <a:endParaRPr lang="en-US" dirty="0"/>
          </a:p>
          <a:p>
            <a:r>
              <a:rPr lang="en-US" dirty="0"/>
              <a:t>Regulated (legal) opioids, like OxyContin or Vicodin, are often prescribed following surgeries or injuries or as part of cancer treatment. </a:t>
            </a:r>
          </a:p>
          <a:p>
            <a:endParaRPr lang="en-US" dirty="0"/>
          </a:p>
          <a:p>
            <a:r>
              <a:rPr lang="en-US" dirty="0"/>
              <a:t>Unregulated (illicit) opioids, like heroin, are sold as street drugs.</a:t>
            </a:r>
          </a:p>
          <a:p>
            <a:endParaRPr lang="en-US" dirty="0"/>
          </a:p>
          <a:p>
            <a:r>
              <a:rPr lang="en-US" dirty="0"/>
              <a:t>There are several key differences between regulated (legal) opioids and unregulated (illicit) opioids. These key differences relate to:</a:t>
            </a:r>
          </a:p>
          <a:p>
            <a:endParaRPr lang="en-US" dirty="0"/>
          </a:p>
          <a:p>
            <a:pPr marL="171450" indent="-171450">
              <a:buFont typeface="Arial,Sans-Serif"/>
              <a:buChar char="•"/>
            </a:pPr>
            <a:r>
              <a:rPr lang="en-US" dirty="0"/>
              <a:t>how and where these opioids are made</a:t>
            </a:r>
          </a:p>
          <a:p>
            <a:pPr marL="171450" indent="-171450">
              <a:buFont typeface="Arial,Sans-Serif"/>
              <a:buChar char="•"/>
            </a:pPr>
            <a:r>
              <a:rPr lang="en-US" dirty="0"/>
              <a:t>where and by whom they are given out</a:t>
            </a:r>
          </a:p>
          <a:p>
            <a:pPr marL="171450" indent="-171450">
              <a:buFont typeface="Arial,Sans-Serif"/>
              <a:buChar char="•"/>
            </a:pPr>
            <a:endParaRPr lang="en-US" dirty="0"/>
          </a:p>
          <a:p>
            <a:r>
              <a:rPr lang="en-US" dirty="0"/>
              <a:t>These measures are designed to help keep people safe. </a:t>
            </a:r>
          </a:p>
          <a:p>
            <a:endParaRPr lang="en-US" dirty="0"/>
          </a:p>
          <a:p>
            <a:r>
              <a:rPr lang="en-US" dirty="0"/>
              <a:t>Part of what makes unregulated opioids like illicit fentanyl so harmful is that it is made in uncontrolled environments where the strength of each batch of pills, or even each individual pill, can be very different and impossible to predict. Some pills may contain very little illicit fentanyl, some contain lethal doses, and there's no way to tell them apart.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17FF296-6B0B-4520-9BAD-141FD3E95F9A}" type="slidenum">
              <a:rPr lang="en-US"/>
              <a:t>3</a:t>
            </a:fld>
            <a:endParaRPr lang="en-US"/>
          </a:p>
        </p:txBody>
      </p:sp>
    </p:spTree>
    <p:extLst>
      <p:ext uri="{BB962C8B-B14F-4D97-AF65-F5344CB8AC3E}">
        <p14:creationId xmlns:p14="http://schemas.microsoft.com/office/powerpoint/2010/main" val="288010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The main effect of any opioid is pain relief. Two side effects are drowsiness/sleepiness and slowed down breathing. </a:t>
            </a:r>
          </a:p>
          <a:p>
            <a:endParaRPr lang="en-US" dirty="0"/>
          </a:p>
          <a:p>
            <a:r>
              <a:rPr lang="en-US" dirty="0"/>
              <a:t>When someone is experiencing an opioid overdose, they appear to be sleeping, but they cannot wake up, even when they're shaken or yelled at. Another sign a person has overdosed is that their skin begins to turn blue, gray, or purple, because they're not getting enough oxygen.</a:t>
            </a:r>
          </a:p>
          <a:p>
            <a:endParaRPr lang="en-US" dirty="0"/>
          </a:p>
          <a:p>
            <a:r>
              <a:rPr lang="en-US" dirty="0"/>
              <a:t>Opioids can be habit-forming or addictive, especially if they're misused, like being taken in large doses, too often, or as a way to get high.</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4</a:t>
            </a:fld>
            <a:endParaRPr lang="en-US"/>
          </a:p>
        </p:txBody>
      </p:sp>
    </p:spTree>
    <p:extLst>
      <p:ext uri="{BB962C8B-B14F-4D97-AF65-F5344CB8AC3E}">
        <p14:creationId xmlns:p14="http://schemas.microsoft.com/office/powerpoint/2010/main" val="9509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SCRIPT:</a:t>
            </a:r>
            <a:endParaRPr lang="en-US" dirty="0"/>
          </a:p>
          <a:p>
            <a:endParaRPr lang="en-US" dirty="0"/>
          </a:p>
          <a:p>
            <a:r>
              <a:rPr lang="en-US"/>
              <a:t>Fentanyl is a powerful, fast-acting opioid about 50 times stronger than heroin and 100 times stronger than morphine.</a:t>
            </a:r>
            <a:endParaRPr lang="en-US" dirty="0"/>
          </a:p>
          <a:p>
            <a:endParaRPr lang="en-US" dirty="0"/>
          </a:p>
          <a:p>
            <a:r>
              <a:rPr lang="en-US" dirty="0"/>
              <a:t>Illicit fentanyl is sold on the streets or on social media, usually as a pill or powder. It can be pressed into pills that look just like real prescription OxyContin, Adderall, Xanax, Percocet, and more. These fake pills laced with fentanyl are nearly impossible to tell apart from the real prescription pills they look like. </a:t>
            </a:r>
          </a:p>
          <a:p>
            <a:endParaRPr lang="en-US" dirty="0"/>
          </a:p>
          <a:p>
            <a:r>
              <a:rPr lang="en-US" dirty="0"/>
              <a:t>It can also be mixed as a powder into other illicit drugs like cocaine and MDMA.</a:t>
            </a:r>
          </a:p>
          <a:p>
            <a:endParaRPr lang="en-US" dirty="0"/>
          </a:p>
          <a:p>
            <a:r>
              <a:rPr lang="en-US" dirty="0"/>
              <a:t>Because illicit fentanyl is so strong, a tiny amount can cause an overdose, and because it is fast-acting, those overdoses tend to set in very quickly.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5</a:t>
            </a:fld>
            <a:endParaRPr lang="en-US"/>
          </a:p>
        </p:txBody>
      </p:sp>
    </p:spTree>
    <p:extLst>
      <p:ext uri="{BB962C8B-B14F-4D97-AF65-F5344CB8AC3E}">
        <p14:creationId xmlns:p14="http://schemas.microsoft.com/office/powerpoint/2010/main" val="194959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Here's what you need to know about this issue is affecting young people in Washington: </a:t>
            </a:r>
          </a:p>
          <a:p>
            <a:endParaRPr lang="en-US" dirty="0"/>
          </a:p>
          <a:p>
            <a:r>
              <a:rPr lang="en-US" dirty="0"/>
              <a:t>In Washington and across the U.S., illicit fentanyl and other powerful additives are making street drugs more unpredictable and harmful.</a:t>
            </a:r>
          </a:p>
          <a:p>
            <a:endParaRPr lang="en-US" dirty="0"/>
          </a:p>
          <a:p>
            <a:r>
              <a:rPr lang="en-US" dirty="0"/>
              <a:t>The rate of youth overdose has increased in recent years, and illicit fentanyl is a big part of the reason why.</a:t>
            </a:r>
          </a:p>
          <a:p>
            <a:endParaRPr lang="en-US" dirty="0"/>
          </a:p>
          <a:p>
            <a:r>
              <a:rPr lang="en-US" dirty="0"/>
              <a:t>HOWEVER, most teens are not actively seeking out or knowingly experimenting with opioids, including fentanyl. And the overall number of people under 18 in Washington who have died from a fentanyl overdose remains relatively low.</a:t>
            </a:r>
          </a:p>
          <a:p>
            <a:endParaRPr lang="en-US" dirty="0"/>
          </a:p>
          <a:p>
            <a:r>
              <a:rPr lang="en-US" dirty="0"/>
              <a:t>Still, one life lost is one too many. Fentanyl is hurting the people we care about, and just by being informed and educating others, we can help keep one another safe.</a:t>
            </a:r>
            <a:endParaRPr lang="en-US"/>
          </a:p>
        </p:txBody>
      </p:sp>
      <p:sp>
        <p:nvSpPr>
          <p:cNvPr id="4" name="Slide Number Placeholder 3"/>
          <p:cNvSpPr>
            <a:spLocks noGrp="1"/>
          </p:cNvSpPr>
          <p:nvPr>
            <p:ph type="sldNum" sz="quarter" idx="5"/>
          </p:nvPr>
        </p:nvSpPr>
        <p:spPr/>
        <p:txBody>
          <a:bodyPr/>
          <a:lstStyle/>
          <a:p>
            <a:fld id="{E17FF296-6B0B-4520-9BAD-141FD3E95F9A}" type="slidenum">
              <a:rPr lang="en-US" smtClean="0"/>
              <a:t>6</a:t>
            </a:fld>
            <a:endParaRPr lang="en-US"/>
          </a:p>
        </p:txBody>
      </p:sp>
    </p:spTree>
    <p:extLst>
      <p:ext uri="{BB962C8B-B14F-4D97-AF65-F5344CB8AC3E}">
        <p14:creationId xmlns:p14="http://schemas.microsoft.com/office/powerpoint/2010/main" val="332948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Here's what I want you to take away from these slides:</a:t>
            </a:r>
          </a:p>
          <a:p>
            <a:pPr marL="628650" lvl="1" indent="-171450">
              <a:buFont typeface="Arial,Sans-Serif"/>
              <a:buChar char="•"/>
            </a:pPr>
            <a:r>
              <a:rPr lang="en-US" dirty="0"/>
              <a:t>The risks of illicit fentanyl are very real. Fentanyl is increasing overdose and death rates for young people across Washington.</a:t>
            </a:r>
          </a:p>
          <a:p>
            <a:pPr marL="628650" lvl="1" indent="-171450">
              <a:buFont typeface="Arial,Sans-Serif"/>
              <a:buChar char="•"/>
            </a:pPr>
            <a:r>
              <a:rPr lang="en-US" dirty="0"/>
              <a:t> AT THE SAME TIME, most young people are not intentionally taking fentanyl. In fact, most young people report that they don't experiment with pills of any kind.</a:t>
            </a:r>
          </a:p>
          <a:p>
            <a:pPr marL="628650" lvl="1" indent="-171450">
              <a:buFont typeface="Arial,Sans-Serif"/>
              <a:buChar char="•"/>
            </a:pPr>
            <a:r>
              <a:rPr lang="en-US" dirty="0"/>
              <a:t>BUT because illicit fentanyl is so harmful, it is still important for everyone (including all of you!) to understand the risks of illicit fentanyl and know how to avoid it.</a:t>
            </a:r>
          </a:p>
          <a:p>
            <a:pPr marL="628650" lvl="1" indent="-171450">
              <a:buFont typeface="Arial,Sans-Serif"/>
              <a:buChar cha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7</a:t>
            </a:fld>
            <a:endParaRPr lang="en-US"/>
          </a:p>
        </p:txBody>
      </p:sp>
    </p:spTree>
    <p:extLst>
      <p:ext uri="{BB962C8B-B14F-4D97-AF65-F5344CB8AC3E}">
        <p14:creationId xmlns:p14="http://schemas.microsoft.com/office/powerpoint/2010/main" val="257477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endParaRPr lang="en-US" dirty="0"/>
          </a:p>
          <a:p>
            <a:r>
              <a:rPr lang="en-US" dirty="0"/>
              <a:t>As you can see, the issues of illicit fentanyl and opioid overdoses affect not just every community in our state but communities across the entire country. These are not small problems. But that doesn't mean we are powerless. In fact, the opposite is true. Each and every one of you are powerful and have a voice. You absolutely can and should be part of the solution.</a:t>
            </a:r>
            <a:endParaRPr lang="en-US" dirty="0">
              <a:ea typeface="Calibri"/>
              <a:cs typeface="Calibri"/>
            </a:endParaRPr>
          </a:p>
          <a:p>
            <a:endParaRPr lang="en-US" dirty="0"/>
          </a:p>
          <a:p>
            <a:r>
              <a:rPr lang="en-US" dirty="0"/>
              <a:t>Every small action you take adds up to make a big difference, not just in your life, but in the lives of your friends and loved ones too.</a:t>
            </a:r>
          </a:p>
          <a:p>
            <a:endParaRPr lang="en-US" dirty="0"/>
          </a:p>
          <a:p>
            <a:r>
              <a:rPr lang="en-US" dirty="0"/>
              <a:t>These actions include:</a:t>
            </a:r>
          </a:p>
          <a:p>
            <a:pPr marL="171450" indent="-171450">
              <a:buFont typeface="Arial,Sans-Serif"/>
              <a:buChar char="•"/>
            </a:pPr>
            <a:r>
              <a:rPr lang="en-US" dirty="0"/>
              <a:t>Not taking or sharing pills that aren't prescribed to you</a:t>
            </a:r>
          </a:p>
          <a:p>
            <a:pPr marL="171450" indent="-171450">
              <a:buFont typeface="Arial,Sans-Serif"/>
              <a:buChar char="•"/>
            </a:pPr>
            <a:r>
              <a:rPr lang="en-US" dirty="0"/>
              <a:t>Using practical refusal skills</a:t>
            </a:r>
          </a:p>
          <a:p>
            <a:pPr marL="171450" indent="-171450">
              <a:buFont typeface="Arial,Sans-Serif"/>
              <a:buChar char="•"/>
            </a:pPr>
            <a:r>
              <a:rPr lang="en-US" dirty="0"/>
              <a:t>Learning to recognize the difference between positive and negative peer pressure</a:t>
            </a:r>
          </a:p>
          <a:p>
            <a:pPr marL="171450" indent="-171450">
              <a:buFont typeface="Arial,Sans-Serif"/>
              <a:buChar char="•"/>
            </a:pPr>
            <a:r>
              <a:rPr lang="en-US" dirty="0"/>
              <a:t>Being a friend to others</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8</a:t>
            </a:fld>
            <a:endParaRPr lang="en-US"/>
          </a:p>
        </p:txBody>
      </p:sp>
    </p:spTree>
    <p:extLst>
      <p:ext uri="{BB962C8B-B14F-4D97-AF65-F5344CB8AC3E}">
        <p14:creationId xmlns:p14="http://schemas.microsoft.com/office/powerpoint/2010/main" val="121053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teens who encounter fentanyl do so accidentally – mistaking fake pills for real prescription pills like OxyContin, Adderall, Xanax, or Percocet.</a:t>
            </a:r>
          </a:p>
          <a:p>
            <a:endParaRPr lang="en-US" dirty="0"/>
          </a:p>
          <a:p>
            <a:r>
              <a:rPr lang="en-US" dirty="0"/>
              <a:t>They typically access these pills on social media or from friends who may or may not know that the pill has fentanyl in it.</a:t>
            </a:r>
          </a:p>
          <a:p>
            <a:endParaRPr lang="en-US" dirty="0"/>
          </a:p>
          <a:p>
            <a:r>
              <a:rPr lang="en-US" dirty="0"/>
              <a:t>One of the simplest and best ways you can make sure you and your friends don't accidentally come into contact with fentanyl is to </a:t>
            </a:r>
            <a:r>
              <a:rPr lang="en-US" b="1" dirty="0"/>
              <a:t>never take or share pills that have not been prescribed to you</a:t>
            </a:r>
            <a:r>
              <a:rPr lang="en-US" dirty="0"/>
              <a:t>. Any pill that wasn't prescribed to you by a doctor may contain fentanyl and put you at risk of an overdose or death. </a:t>
            </a:r>
          </a:p>
          <a:p>
            <a:endParaRPr lang="en-US" dirty="0">
              <a:cs typeface="Calibri"/>
            </a:endParaRPr>
          </a:p>
        </p:txBody>
      </p:sp>
      <p:sp>
        <p:nvSpPr>
          <p:cNvPr id="4" name="Slide Number Placeholder 3"/>
          <p:cNvSpPr>
            <a:spLocks noGrp="1"/>
          </p:cNvSpPr>
          <p:nvPr>
            <p:ph type="sldNum" sz="quarter" idx="5"/>
          </p:nvPr>
        </p:nvSpPr>
        <p:spPr/>
        <p:txBody>
          <a:bodyPr/>
          <a:lstStyle/>
          <a:p>
            <a:fld id="{E17FF296-6B0B-4520-9BAD-141FD3E95F9A}" type="slidenum">
              <a:rPr lang="en-US" smtClean="0"/>
              <a:t>9</a:t>
            </a:fld>
            <a:endParaRPr lang="en-US"/>
          </a:p>
        </p:txBody>
      </p:sp>
    </p:spTree>
    <p:extLst>
      <p:ext uri="{BB962C8B-B14F-4D97-AF65-F5344CB8AC3E}">
        <p14:creationId xmlns:p14="http://schemas.microsoft.com/office/powerpoint/2010/main" val="422793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264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311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512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2425261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16746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01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68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66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36512"/>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2"/>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42335286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3137292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72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19CFE5E-5B62-C89B-4793-D8FE4C9EEB9A}"/>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bg2"/>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473C9831-8A35-8C97-CB8A-39CC7F1A3C0B}"/>
              </a:ext>
            </a:extLst>
          </p:cNvPr>
          <p:cNvSpPr>
            <a:spLocks noGrp="1"/>
          </p:cNvSpPr>
          <p:nvPr>
            <p:ph idx="1"/>
          </p:nvPr>
        </p:nvSpPr>
        <p:spPr>
          <a:xfrm>
            <a:off x="824130" y="2171700"/>
            <a:ext cx="4379773" cy="4117588"/>
          </a:xfrm>
          <a:prstGeom prst="rect">
            <a:avLst/>
          </a:prstGeom>
        </p:spPr>
        <p:txBody>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C08ABDF4-889A-26DE-FBDE-A088252449F6}"/>
              </a:ext>
            </a:extLst>
          </p:cNvPr>
          <p:cNvSpPr>
            <a:spLocks noGrp="1"/>
          </p:cNvSpPr>
          <p:nvPr>
            <p:ph idx="10"/>
          </p:nvPr>
        </p:nvSpPr>
        <p:spPr>
          <a:xfrm>
            <a:off x="6988097" y="2171700"/>
            <a:ext cx="4379773" cy="40824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8">
            <a:extLst>
              <a:ext uri="{FF2B5EF4-FFF2-40B4-BE49-F238E27FC236}">
                <a16:creationId xmlns:a16="http://schemas.microsoft.com/office/drawing/2014/main" id="{89D88C5B-07CA-F8F2-F060-159E61B4E8A2}"/>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accent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622848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297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49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18113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accent2"/>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accent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194654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889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6367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accent2"/>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3535353468"/>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798812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978141"/>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00100" y="2171700"/>
            <a:ext cx="10172700" cy="421423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83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07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buNone/>
              <a:defRPr sz="4800">
                <a:solidFill>
                  <a:schemeClr val="bg1"/>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bg1"/>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364299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6252117"/>
            <a:ext cx="9786124" cy="360749"/>
          </a:xfrm>
          <a:prstGeom prst="rect">
            <a:avLst/>
          </a:prstGeom>
        </p:spPr>
        <p:txBody>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Content Placeholder 5">
            <a:extLst>
              <a:ext uri="{FF2B5EF4-FFF2-40B4-BE49-F238E27FC236}">
                <a16:creationId xmlns:a16="http://schemas.microsoft.com/office/drawing/2014/main" id="{E8D5565B-2BFC-5D7B-8449-D1F58B17F322}"/>
              </a:ext>
            </a:extLst>
          </p:cNvPr>
          <p:cNvSpPr>
            <a:spLocks noGrp="1"/>
          </p:cNvSpPr>
          <p:nvPr>
            <p:ph sz="quarter" idx="10"/>
          </p:nvPr>
        </p:nvSpPr>
        <p:spPr>
          <a:xfrm>
            <a:off x="824130" y="818385"/>
            <a:ext cx="10942637" cy="519762"/>
          </a:xfrm>
          <a:prstGeom prst="rect">
            <a:avLst/>
          </a:prstGeom>
        </p:spPr>
        <p:txBody>
          <a:bodyPr/>
          <a:lstStyle>
            <a:lvl1pPr marL="0" indent="0">
              <a:buNone/>
              <a:defRPr sz="3600">
                <a:solidFill>
                  <a:schemeClr val="bg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
        <p:nvSpPr>
          <p:cNvPr id="7" name="Content Placeholder 5">
            <a:extLst>
              <a:ext uri="{FF2B5EF4-FFF2-40B4-BE49-F238E27FC236}">
                <a16:creationId xmlns:a16="http://schemas.microsoft.com/office/drawing/2014/main" id="{4EFB2EFC-B4A3-5080-FA84-133EFC6B2F4E}"/>
              </a:ext>
            </a:extLst>
          </p:cNvPr>
          <p:cNvSpPr>
            <a:spLocks noGrp="1"/>
          </p:cNvSpPr>
          <p:nvPr>
            <p:ph sz="quarter" idx="11"/>
          </p:nvPr>
        </p:nvSpPr>
        <p:spPr>
          <a:xfrm>
            <a:off x="816696" y="1401965"/>
            <a:ext cx="10942637" cy="519762"/>
          </a:xfrm>
          <a:prstGeom prst="rect">
            <a:avLst/>
          </a:prstGeom>
        </p:spPr>
        <p:txBody>
          <a:bodyPr/>
          <a:lstStyle>
            <a:lvl1pPr marL="0" indent="0">
              <a:buNone/>
              <a:defRPr sz="3600">
                <a:solidFill>
                  <a:schemeClr val="tx1"/>
                </a:solidFill>
                <a:latin typeface="Cooper Black" panose="0208090404030B020404" pitchFamily="18" charset="77"/>
              </a:defRPr>
            </a:lvl1pPr>
            <a:lvl2pPr marL="457200" indent="0">
              <a:buNone/>
              <a:defRPr>
                <a:latin typeface="Cooper Black" panose="0208090404030B020404" pitchFamily="18" charset="77"/>
              </a:defRPr>
            </a:lvl2pPr>
            <a:lvl3pPr>
              <a:defRPr>
                <a:latin typeface="Cooper Black" panose="0208090404030B020404" pitchFamily="18" charset="77"/>
              </a:defRPr>
            </a:lvl3pPr>
            <a:lvl4pPr>
              <a:defRPr>
                <a:latin typeface="Cooper Black" panose="0208090404030B020404" pitchFamily="18" charset="77"/>
              </a:defRPr>
            </a:lvl4pPr>
            <a:lvl5pPr>
              <a:defRPr>
                <a:latin typeface="Cooper Black" panose="0208090404030B020404" pitchFamily="18" charset="77"/>
              </a:defRPr>
            </a:lvl5pPr>
          </a:lstStyle>
          <a:p>
            <a:pPr lvl="0"/>
            <a:r>
              <a:rPr lang="en-US"/>
              <a:t>Click to edit Master text styles</a:t>
            </a:r>
          </a:p>
        </p:txBody>
      </p:sp>
    </p:spTree>
    <p:extLst>
      <p:ext uri="{BB962C8B-B14F-4D97-AF65-F5344CB8AC3E}">
        <p14:creationId xmlns:p14="http://schemas.microsoft.com/office/powerpoint/2010/main" val="244192003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79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accent2"/>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407352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978141"/>
          </a:xfrm>
          <a:prstGeom prst="rect">
            <a:avLst/>
          </a:prstGeom>
        </p:spPr>
        <p:txBody>
          <a:bodyPr>
            <a:normAutofit/>
          </a:bodyPr>
          <a:lstStyle>
            <a:lvl1pP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00100" y="2171700"/>
            <a:ext cx="10172700" cy="421423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38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890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64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3229" y="595584"/>
            <a:ext cx="4655634" cy="5359168"/>
          </a:xfrm>
          <a:prstGeom prst="rect">
            <a:avLst/>
          </a:prstGeom>
        </p:spPr>
        <p:txBody>
          <a:bodyPr/>
          <a:lstStyle>
            <a:lvl1pPr>
              <a:defRPr>
                <a:solidFill>
                  <a:schemeClr val="accent1"/>
                </a:solidFill>
                <a:latin typeface="Cooper Black" panose="0208090404030B020404" pitchFamily="18" charset="77"/>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3/6/24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24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78497" y="1122363"/>
            <a:ext cx="5055219" cy="3680096"/>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378497" y="4883150"/>
            <a:ext cx="4207727" cy="85248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437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835FC9-C0CE-78C6-BA21-B00C4FD567E1}"/>
              </a:ext>
            </a:extLst>
          </p:cNvPr>
          <p:cNvSpPr>
            <a:spLocks noGrp="1"/>
          </p:cNvSpPr>
          <p:nvPr>
            <p:ph type="title"/>
          </p:nvPr>
        </p:nvSpPr>
        <p:spPr>
          <a:xfrm>
            <a:off x="824130" y="637354"/>
            <a:ext cx="4379773" cy="1325563"/>
          </a:xfrm>
          <a:prstGeom prst="rect">
            <a:avLst/>
          </a:prstGeom>
        </p:spPr>
        <p:txBody>
          <a:bodyPr anchor="b">
            <a:normAutofit/>
          </a:bodyPr>
          <a:lstStyle>
            <a:lvl1pPr>
              <a:defRPr sz="3600">
                <a:solidFill>
                  <a:schemeClr val="tx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55274EF9-8660-3095-EF71-E2FB3A389335}"/>
              </a:ext>
            </a:extLst>
          </p:cNvPr>
          <p:cNvSpPr>
            <a:spLocks noGrp="1"/>
          </p:cNvSpPr>
          <p:nvPr>
            <p:ph idx="1"/>
          </p:nvPr>
        </p:nvSpPr>
        <p:spPr>
          <a:xfrm>
            <a:off x="824130" y="2171700"/>
            <a:ext cx="4379773" cy="4117588"/>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2171700"/>
            <a:ext cx="4379773" cy="4082400"/>
          </a:xfrm>
          <a:prstGeom prst="rect">
            <a:avLst/>
          </a:prstGeo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8">
            <a:extLst>
              <a:ext uri="{FF2B5EF4-FFF2-40B4-BE49-F238E27FC236}">
                <a16:creationId xmlns:a16="http://schemas.microsoft.com/office/drawing/2014/main" id="{AB7B113E-8A5A-3E0A-B6CA-FF82AE894C45}"/>
              </a:ext>
            </a:extLst>
          </p:cNvPr>
          <p:cNvSpPr>
            <a:spLocks noGrp="1"/>
          </p:cNvSpPr>
          <p:nvPr>
            <p:ph sz="quarter" idx="11"/>
          </p:nvPr>
        </p:nvSpPr>
        <p:spPr>
          <a:xfrm>
            <a:off x="6987958" y="637353"/>
            <a:ext cx="4379912" cy="1325563"/>
          </a:xfrm>
          <a:prstGeom prst="rect">
            <a:avLst/>
          </a:prstGeom>
        </p:spPr>
        <p:txBody>
          <a:bodyPr anchor="b"/>
          <a:lstStyle>
            <a:lvl1pPr marL="0" indent="0">
              <a:buNone/>
              <a:defRPr sz="3600">
                <a:solidFill>
                  <a:schemeClr val="bg1"/>
                </a:solidFill>
                <a:latin typeface="Cooper Black" panose="0208090404030B020404" pitchFamily="18" charset="77"/>
              </a:defRPr>
            </a:lvl1pPr>
            <a:lvl2pPr marL="457200" inden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18962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09ADC8E-B988-B801-B086-B37E1E49A88A}"/>
              </a:ext>
            </a:extLst>
          </p:cNvPr>
          <p:cNvSpPr>
            <a:spLocks noGrp="1"/>
          </p:cNvSpPr>
          <p:nvPr>
            <p:ph idx="10"/>
          </p:nvPr>
        </p:nvSpPr>
        <p:spPr>
          <a:xfrm>
            <a:off x="6988097" y="568325"/>
            <a:ext cx="4379773" cy="5685775"/>
          </a:xfrm>
          <a:prstGeom prst="rect">
            <a:avLst/>
          </a:prstGeo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29B2698C-DD48-86AE-9A9D-9DCCACA44FA5}"/>
              </a:ext>
            </a:extLst>
          </p:cNvPr>
          <p:cNvSpPr>
            <a:spLocks noGrp="1"/>
          </p:cNvSpPr>
          <p:nvPr>
            <p:ph sz="quarter" idx="13"/>
          </p:nvPr>
        </p:nvSpPr>
        <p:spPr>
          <a:xfrm>
            <a:off x="824130" y="568325"/>
            <a:ext cx="4618037" cy="2205038"/>
          </a:xfrm>
          <a:prstGeom prst="rect">
            <a:avLst/>
          </a:prstGeom>
        </p:spPr>
        <p:txBody>
          <a:bodyPr/>
          <a:lstStyle>
            <a:lvl1pPr marL="0" indent="0">
              <a:lnSpc>
                <a:spcPts val="5000"/>
              </a:lnSpc>
              <a:spcBef>
                <a:spcPts val="0"/>
              </a:spcBef>
              <a:buNone/>
              <a:defRPr sz="4800">
                <a:solidFill>
                  <a:schemeClr val="accent2"/>
                </a:solidFill>
                <a:latin typeface="Cooper Black" panose="0208090404030B020404" pitchFamily="18" charset="77"/>
              </a:defRPr>
            </a:lvl1pPr>
          </a:lstStyle>
          <a:p>
            <a:pPr lvl="0"/>
            <a:r>
              <a:rPr lang="en-US"/>
              <a:t>Click to edit Master text styles</a:t>
            </a:r>
          </a:p>
        </p:txBody>
      </p:sp>
      <p:sp>
        <p:nvSpPr>
          <p:cNvPr id="11" name="Content Placeholder 8">
            <a:extLst>
              <a:ext uri="{FF2B5EF4-FFF2-40B4-BE49-F238E27FC236}">
                <a16:creationId xmlns:a16="http://schemas.microsoft.com/office/drawing/2014/main" id="{890B388C-D71C-7D92-9E62-F74F994EF084}"/>
              </a:ext>
            </a:extLst>
          </p:cNvPr>
          <p:cNvSpPr>
            <a:spLocks noGrp="1"/>
          </p:cNvSpPr>
          <p:nvPr>
            <p:ph sz="quarter" idx="14"/>
          </p:nvPr>
        </p:nvSpPr>
        <p:spPr>
          <a:xfrm>
            <a:off x="824130" y="3027088"/>
            <a:ext cx="4618037" cy="3262199"/>
          </a:xfrm>
          <a:prstGeom prst="rect">
            <a:avLst/>
          </a:prstGeom>
        </p:spPr>
        <p:txBody>
          <a:bodyPr/>
          <a:lstStyle>
            <a:lvl1pPr marL="0" indent="0">
              <a:buNone/>
              <a:defRPr sz="3600">
                <a:solidFill>
                  <a:schemeClr val="tx2"/>
                </a:solidFill>
                <a:latin typeface="Cooper Black" panose="0208090404030B020404" pitchFamily="18" charset="77"/>
              </a:defRPr>
            </a:lvl1pPr>
          </a:lstStyle>
          <a:p>
            <a:pPr lvl="0"/>
            <a:r>
              <a:rPr lang="en-US"/>
              <a:t>Click to edit Master text styles</a:t>
            </a:r>
          </a:p>
        </p:txBody>
      </p:sp>
    </p:spTree>
    <p:extLst>
      <p:ext uri="{BB962C8B-B14F-4D97-AF65-F5344CB8AC3E}">
        <p14:creationId xmlns:p14="http://schemas.microsoft.com/office/powerpoint/2010/main" val="2521555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68" userDrawn="1">
          <p15:clr>
            <a:srgbClr val="FBAE40"/>
          </p15:clr>
        </p15:guide>
        <p15:guide id="4" pos="504" userDrawn="1">
          <p15:clr>
            <a:srgbClr val="FBAE40"/>
          </p15:clr>
        </p15:guide>
        <p15:guide id="5" pos="4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9261" y="799859"/>
            <a:ext cx="8773160" cy="1325563"/>
          </a:xfrm>
          <a:prstGeom prst="rect">
            <a:avLst/>
          </a:prstGeo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1188720" y="2570480"/>
            <a:ext cx="3717817" cy="38154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287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1" y="-1"/>
            <a:ext cx="6096001" cy="68580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1870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714" r:id="rId3"/>
    <p:sldLayoutId id="2147483676" r:id="rId4"/>
    <p:sldLayoutId id="2147483680"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222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715" r:id="rId3"/>
    <p:sldLayoutId id="2147483684" r:id="rId4"/>
    <p:sldLayoutId id="214748368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054203"/>
      </p:ext>
    </p:extLst>
  </p:cSld>
  <p:clrMap bg1="dk1" tx1="lt1" bg2="dk2" tx2="lt2" accent1="accent1" accent2="accent2" accent3="accent3" accent4="accent4" accent5="accent5" accent6="accent6" hlink="hlink" folHlink="folHlink"/>
  <p:sldLayoutIdLst>
    <p:sldLayoutId id="2147483692" r:id="rId1"/>
    <p:sldLayoutId id="2147483713" r:id="rId2"/>
    <p:sldLayoutId id="2147483693" r:id="rId3"/>
    <p:sldLayoutId id="2147483694" r:id="rId4"/>
    <p:sldLayoutId id="214748369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a:off x="0" y="1"/>
            <a:ext cx="60959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1639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11" r:id="rId3"/>
    <p:sldLayoutId id="2147483704" r:id="rId4"/>
    <p:sldLayoutId id="2147483705"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763F5-67DD-6774-C604-0073157049FD}"/>
              </a:ext>
            </a:extLst>
          </p:cNvPr>
          <p:cNvSpPr/>
          <p:nvPr userDrawn="1"/>
        </p:nvSpPr>
        <p:spPr>
          <a:xfrm flipH="1">
            <a:off x="6095996" y="1"/>
            <a:ext cx="6096003"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0340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712" r:id="rId3"/>
    <p:sldLayoutId id="2147483689" r:id="rId4"/>
    <p:sldLayoutId id="2147483690" r:id="rId5"/>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7718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2353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xStyles>
    <p:titleStyle>
      <a:lvl1pPr algn="l" defTabSz="914400" rtl="0" eaLnBrk="1" latinLnBrk="0" hangingPunct="1">
        <a:lnSpc>
          <a:spcPct val="90000"/>
        </a:lnSpc>
        <a:spcBef>
          <a:spcPct val="0"/>
        </a:spcBef>
        <a:buNone/>
        <a:defRPr sz="4400" kern="1200">
          <a:solidFill>
            <a:schemeClr val="accent1"/>
          </a:solidFill>
          <a:latin typeface="Cooper Black" panose="0208090404030B0204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368" userDrawn="1">
          <p15:clr>
            <a:srgbClr val="F26B43"/>
          </p15:clr>
        </p15:guide>
        <p15:guide id="4"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oh.wa.gov/data-and-statistical-reports/washington-tracking-network-wtn/opioids/overdose-dashboard"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s://www.askhys.net/SurveyResults/DataDashboar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h.wa.gov/data-and-statistical-reports/washington-tracking-network-wtn/opioids/overdose-dashboard"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hyperlink" Target="https://www.askhys.net/SurveyResults/DataDashboar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782496"/>
            <a:ext cx="5334000" cy="3293007"/>
          </a:xfrm>
        </p:spPr>
        <p:txBody>
          <a:bodyPr lIns="91440" tIns="45720" rIns="91440" bIns="45720" anchor="ctr">
            <a:normAutofit/>
          </a:bodyPr>
          <a:lstStyle/>
          <a:p>
            <a:pPr>
              <a:lnSpc>
                <a:spcPct val="100000"/>
              </a:lnSpc>
            </a:pPr>
            <a:r>
              <a:rPr lang="en-US" sz="4000" dirty="0">
                <a:solidFill>
                  <a:schemeClr val="accent2"/>
                </a:solidFill>
                <a:latin typeface="Cooper Black"/>
                <a:ea typeface="+mj-lt"/>
                <a:cs typeface="+mj-lt"/>
              </a:rPr>
              <a:t>The facts </a:t>
            </a:r>
            <a:br>
              <a:rPr lang="en-US" sz="4000" dirty="0">
                <a:solidFill>
                  <a:schemeClr val="accent2"/>
                </a:solidFill>
                <a:latin typeface="Cooper Black"/>
                <a:ea typeface="+mj-lt"/>
                <a:cs typeface="+mj-lt"/>
              </a:rPr>
            </a:br>
            <a:r>
              <a:rPr lang="en-US" sz="4000" dirty="0">
                <a:solidFill>
                  <a:schemeClr val="accent2"/>
                </a:solidFill>
                <a:latin typeface="Cooper Black"/>
                <a:ea typeface="+mj-lt"/>
                <a:cs typeface="+mj-lt"/>
              </a:rPr>
              <a:t>about fentanyl: </a:t>
            </a:r>
            <a:br>
              <a:rPr lang="en-US" sz="4000" dirty="0">
                <a:solidFill>
                  <a:schemeClr val="accent2"/>
                </a:solidFill>
                <a:latin typeface="Cooper Black"/>
                <a:ea typeface="+mj-lt"/>
                <a:cs typeface="+mj-lt"/>
              </a:rPr>
            </a:br>
            <a:r>
              <a:rPr lang="en-US" sz="4000" dirty="0">
                <a:solidFill>
                  <a:schemeClr val="accent2"/>
                </a:solidFill>
                <a:latin typeface="Cooper Black"/>
                <a:ea typeface="+mj-lt"/>
                <a:cs typeface="+mj-lt"/>
              </a:rPr>
              <a:t>student edition (HS)</a:t>
            </a:r>
          </a:p>
        </p:txBody>
      </p:sp>
      <p:pic>
        <p:nvPicPr>
          <p:cNvPr id="4" name="Picture 3">
            <a:extLst>
              <a:ext uri="{FF2B5EF4-FFF2-40B4-BE49-F238E27FC236}">
                <a16:creationId xmlns:a16="http://schemas.microsoft.com/office/drawing/2014/main" id="{0E7D6045-A820-250E-78F2-366FEBA1BCEA}"/>
              </a:ext>
            </a:extLst>
          </p:cNvPr>
          <p:cNvPicPr>
            <a:picLocks noChangeAspect="1"/>
          </p:cNvPicPr>
          <p:nvPr/>
        </p:nvPicPr>
        <p:blipFill>
          <a:blip r:embed="rId3"/>
          <a:stretch>
            <a:fillRect/>
          </a:stretch>
        </p:blipFill>
        <p:spPr>
          <a:xfrm>
            <a:off x="6885188" y="413075"/>
            <a:ext cx="3443843" cy="582415"/>
          </a:xfrm>
          <a:prstGeom prst="rect">
            <a:avLst/>
          </a:prstGeom>
        </p:spPr>
      </p:pic>
      <p:pic>
        <p:nvPicPr>
          <p:cNvPr id="12" name="Picture 11" descr="Logo&#10;&#10;Description automatically generated">
            <a:extLst>
              <a:ext uri="{FF2B5EF4-FFF2-40B4-BE49-F238E27FC236}">
                <a16:creationId xmlns:a16="http://schemas.microsoft.com/office/drawing/2014/main" id="{A3BA2423-A9E6-AF6F-C8DF-A768DCFB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97" y="1095291"/>
            <a:ext cx="5631161" cy="4351352"/>
          </a:xfrm>
          <a:prstGeom prst="rect">
            <a:avLst/>
          </a:prstGeom>
        </p:spPr>
      </p:pic>
      <p:pic>
        <p:nvPicPr>
          <p:cNvPr id="14" name="Picture 13" descr="A yellow line on a black background&#10;&#10;Description automatically generated">
            <a:extLst>
              <a:ext uri="{FF2B5EF4-FFF2-40B4-BE49-F238E27FC236}">
                <a16:creationId xmlns:a16="http://schemas.microsoft.com/office/drawing/2014/main" id="{0048CA8B-FE63-FF37-38C6-28D2EA567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435" y="5575301"/>
            <a:ext cx="2941983" cy="8890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cs typeface="Calibri Light"/>
              </a:rPr>
              <a:t>-</a:t>
            </a:r>
          </a:p>
          <a:p>
            <a:r>
              <a:rPr lang="en-US" sz="4800">
                <a:solidFill>
                  <a:schemeClr val="accent4"/>
                </a:solidFill>
                <a:cs typeface="Calibri Light"/>
              </a:rPr>
              <a:t>Using refusal skills </a:t>
            </a:r>
            <a:endParaRPr lang="en-US" sz="4800">
              <a:solidFill>
                <a:schemeClr val="accent4"/>
              </a:solidFill>
            </a:endParaRPr>
          </a:p>
        </p:txBody>
      </p:sp>
      <p:pic>
        <p:nvPicPr>
          <p:cNvPr id="3" name="Picture 2">
            <a:extLst>
              <a:ext uri="{FF2B5EF4-FFF2-40B4-BE49-F238E27FC236}">
                <a16:creationId xmlns:a16="http://schemas.microsoft.com/office/drawing/2014/main" id="{6DB68E1B-3C52-4716-2928-DC66D8E4EC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6150" y="3617385"/>
            <a:ext cx="2951051" cy="768349"/>
          </a:xfrm>
          <a:prstGeom prst="rect">
            <a:avLst/>
          </a:prstGeom>
        </p:spPr>
      </p:pic>
      <p:sp>
        <p:nvSpPr>
          <p:cNvPr id="5" name="TextBox 4">
            <a:extLst>
              <a:ext uri="{FF2B5EF4-FFF2-40B4-BE49-F238E27FC236}">
                <a16:creationId xmlns:a16="http://schemas.microsoft.com/office/drawing/2014/main" id="{3EC88CE0-FBF9-0E0A-0E3E-4F1810863367}"/>
              </a:ext>
            </a:extLst>
          </p:cNvPr>
          <p:cNvSpPr txBox="1"/>
          <p:nvPr/>
        </p:nvSpPr>
        <p:spPr>
          <a:xfrm>
            <a:off x="1328416" y="3770728"/>
            <a:ext cx="2186517"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Send a signal</a:t>
            </a:r>
          </a:p>
        </p:txBody>
      </p:sp>
      <p:pic>
        <p:nvPicPr>
          <p:cNvPr id="6" name="Picture 5">
            <a:extLst>
              <a:ext uri="{FF2B5EF4-FFF2-40B4-BE49-F238E27FC236}">
                <a16:creationId xmlns:a16="http://schemas.microsoft.com/office/drawing/2014/main" id="{5D3DB63C-D56C-DC98-C244-DBDAFC714C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87736" y="3617386"/>
            <a:ext cx="2951051" cy="768349"/>
          </a:xfrm>
          <a:prstGeom prst="rect">
            <a:avLst/>
          </a:prstGeom>
        </p:spPr>
      </p:pic>
      <p:sp>
        <p:nvSpPr>
          <p:cNvPr id="7" name="TextBox 6">
            <a:extLst>
              <a:ext uri="{FF2B5EF4-FFF2-40B4-BE49-F238E27FC236}">
                <a16:creationId xmlns:a16="http://schemas.microsoft.com/office/drawing/2014/main" id="{A8C4B8B9-7135-17ED-65E6-0D47B7FAA3F1}"/>
              </a:ext>
            </a:extLst>
          </p:cNvPr>
          <p:cNvSpPr txBox="1"/>
          <p:nvPr/>
        </p:nvSpPr>
        <p:spPr>
          <a:xfrm>
            <a:off x="4975306" y="3770728"/>
            <a:ext cx="2375909"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Pass the blame</a:t>
            </a:r>
          </a:p>
        </p:txBody>
      </p:sp>
      <p:pic>
        <p:nvPicPr>
          <p:cNvPr id="8" name="Picture 7">
            <a:extLst>
              <a:ext uri="{FF2B5EF4-FFF2-40B4-BE49-F238E27FC236}">
                <a16:creationId xmlns:a16="http://schemas.microsoft.com/office/drawing/2014/main" id="{EB9A6112-8B8E-D4F9-A276-E3F225BBEE4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25806" y="3617386"/>
            <a:ext cx="2951047" cy="768349"/>
          </a:xfrm>
          <a:prstGeom prst="rect">
            <a:avLst/>
          </a:prstGeom>
        </p:spPr>
      </p:pic>
      <p:sp>
        <p:nvSpPr>
          <p:cNvPr id="9" name="TextBox 8">
            <a:extLst>
              <a:ext uri="{FF2B5EF4-FFF2-40B4-BE49-F238E27FC236}">
                <a16:creationId xmlns:a16="http://schemas.microsoft.com/office/drawing/2014/main" id="{FCE312F3-2289-1124-8828-159250D21E4B}"/>
              </a:ext>
            </a:extLst>
          </p:cNvPr>
          <p:cNvSpPr txBox="1"/>
          <p:nvPr/>
        </p:nvSpPr>
        <p:spPr>
          <a:xfrm>
            <a:off x="8368188" y="3770728"/>
            <a:ext cx="2866855"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Offe</a:t>
            </a:r>
            <a:r>
              <a:rPr lang="en-US" sz="2400">
                <a:solidFill>
                  <a:schemeClr val="bg1"/>
                </a:solidFill>
                <a:latin typeface="Helvetica" pitchFamily="2" charset="0"/>
              </a:rPr>
              <a:t>r an alternative</a:t>
            </a:r>
            <a:endParaRPr lang="en-US" sz="2400" b="0" i="0" u="none" strike="noStrike">
              <a:solidFill>
                <a:schemeClr val="bg1"/>
              </a:solidFill>
              <a:effectLst/>
              <a:latin typeface="Helvetica" pitchFamily="2" charset="0"/>
            </a:endParaRPr>
          </a:p>
        </p:txBody>
      </p:sp>
      <p:pic>
        <p:nvPicPr>
          <p:cNvPr id="10" name="Picture 9">
            <a:extLst>
              <a:ext uri="{FF2B5EF4-FFF2-40B4-BE49-F238E27FC236}">
                <a16:creationId xmlns:a16="http://schemas.microsoft.com/office/drawing/2014/main" id="{EA6CD22E-D0FA-3FDC-6558-2109EC1064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783701" y="2469445"/>
            <a:ext cx="2951047" cy="768348"/>
          </a:xfrm>
          <a:prstGeom prst="rect">
            <a:avLst/>
          </a:prstGeom>
        </p:spPr>
      </p:pic>
      <p:sp>
        <p:nvSpPr>
          <p:cNvPr id="12" name="TextBox 11">
            <a:extLst>
              <a:ext uri="{FF2B5EF4-FFF2-40B4-BE49-F238E27FC236}">
                <a16:creationId xmlns:a16="http://schemas.microsoft.com/office/drawing/2014/main" id="{5578AA72-CAAD-8E7B-E28D-58FEBADE3FA1}"/>
              </a:ext>
            </a:extLst>
          </p:cNvPr>
          <p:cNvSpPr txBox="1"/>
          <p:nvPr/>
        </p:nvSpPr>
        <p:spPr>
          <a:xfrm>
            <a:off x="2873379" y="2622787"/>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Make an excuse</a:t>
            </a:r>
          </a:p>
        </p:txBody>
      </p:sp>
      <p:pic>
        <p:nvPicPr>
          <p:cNvPr id="13" name="Picture 12">
            <a:extLst>
              <a:ext uri="{FF2B5EF4-FFF2-40B4-BE49-F238E27FC236}">
                <a16:creationId xmlns:a16="http://schemas.microsoft.com/office/drawing/2014/main" id="{FAE2C2D3-F4C5-A32F-E5F7-D4063E58AB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72208" y="2472267"/>
            <a:ext cx="2951047" cy="768348"/>
          </a:xfrm>
          <a:prstGeom prst="rect">
            <a:avLst/>
          </a:prstGeom>
        </p:spPr>
      </p:pic>
      <p:sp>
        <p:nvSpPr>
          <p:cNvPr id="14" name="TextBox 13">
            <a:extLst>
              <a:ext uri="{FF2B5EF4-FFF2-40B4-BE49-F238E27FC236}">
                <a16:creationId xmlns:a16="http://schemas.microsoft.com/office/drawing/2014/main" id="{34FE10FD-710D-3D29-153E-8B6E4B90CB9A}"/>
              </a:ext>
            </a:extLst>
          </p:cNvPr>
          <p:cNvSpPr txBox="1"/>
          <p:nvPr/>
        </p:nvSpPr>
        <p:spPr>
          <a:xfrm>
            <a:off x="6679139" y="2625609"/>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Avoid the situation</a:t>
            </a:r>
          </a:p>
        </p:txBody>
      </p:sp>
      <p:pic>
        <p:nvPicPr>
          <p:cNvPr id="18" name="Picture 17">
            <a:extLst>
              <a:ext uri="{FF2B5EF4-FFF2-40B4-BE49-F238E27FC236}">
                <a16:creationId xmlns:a16="http://schemas.microsoft.com/office/drawing/2014/main" id="{B7072C99-0BDE-2B66-9982-8139D75906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40090" y="4813234"/>
            <a:ext cx="2951047" cy="768348"/>
          </a:xfrm>
          <a:prstGeom prst="rect">
            <a:avLst/>
          </a:prstGeom>
        </p:spPr>
      </p:pic>
      <p:sp>
        <p:nvSpPr>
          <p:cNvPr id="19" name="TextBox 18">
            <a:extLst>
              <a:ext uri="{FF2B5EF4-FFF2-40B4-BE49-F238E27FC236}">
                <a16:creationId xmlns:a16="http://schemas.microsoft.com/office/drawing/2014/main" id="{F4FB3203-06DD-254C-4AC2-A56732E9C37F}"/>
              </a:ext>
            </a:extLst>
          </p:cNvPr>
          <p:cNvSpPr txBox="1"/>
          <p:nvPr/>
        </p:nvSpPr>
        <p:spPr>
          <a:xfrm>
            <a:off x="2929768" y="4966576"/>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Be honest</a:t>
            </a:r>
          </a:p>
        </p:txBody>
      </p:sp>
      <p:pic>
        <p:nvPicPr>
          <p:cNvPr id="20" name="Picture 19">
            <a:extLst>
              <a:ext uri="{FF2B5EF4-FFF2-40B4-BE49-F238E27FC236}">
                <a16:creationId xmlns:a16="http://schemas.microsoft.com/office/drawing/2014/main" id="{4140227C-E54A-F07E-F55D-77DF64C1F2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75862" y="4813234"/>
            <a:ext cx="2951047" cy="768348"/>
          </a:xfrm>
          <a:prstGeom prst="rect">
            <a:avLst/>
          </a:prstGeom>
        </p:spPr>
      </p:pic>
      <p:sp>
        <p:nvSpPr>
          <p:cNvPr id="21" name="TextBox 20">
            <a:extLst>
              <a:ext uri="{FF2B5EF4-FFF2-40B4-BE49-F238E27FC236}">
                <a16:creationId xmlns:a16="http://schemas.microsoft.com/office/drawing/2014/main" id="{D1C69FF5-72F1-E0FD-6374-1ED1B13D2C06}"/>
              </a:ext>
            </a:extLst>
          </p:cNvPr>
          <p:cNvSpPr txBox="1"/>
          <p:nvPr/>
        </p:nvSpPr>
        <p:spPr>
          <a:xfrm>
            <a:off x="6565540" y="4966576"/>
            <a:ext cx="2772262" cy="461665"/>
          </a:xfrm>
          <a:prstGeom prst="rect">
            <a:avLst/>
          </a:prstGeom>
          <a:noFill/>
        </p:spPr>
        <p:txBody>
          <a:bodyPr wrap="square" rtlCol="0">
            <a:spAutoFit/>
          </a:bodyPr>
          <a:lstStyle/>
          <a:p>
            <a:pPr algn="ctr"/>
            <a:r>
              <a:rPr lang="en-US" sz="2400" b="0" i="0" u="none" strike="noStrike">
                <a:solidFill>
                  <a:schemeClr val="bg1"/>
                </a:solidFill>
                <a:effectLst/>
                <a:latin typeface="Helvetica" pitchFamily="2" charset="0"/>
              </a:rPr>
              <a:t>Be an advocate</a:t>
            </a:r>
          </a:p>
        </p:txBody>
      </p:sp>
    </p:spTree>
    <p:extLst>
      <p:ext uri="{BB962C8B-B14F-4D97-AF65-F5344CB8AC3E}">
        <p14:creationId xmlns:p14="http://schemas.microsoft.com/office/powerpoint/2010/main" val="266426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lines on a black background&#10;&#10;Description automatically generated">
            <a:extLst>
              <a:ext uri="{FF2B5EF4-FFF2-40B4-BE49-F238E27FC236}">
                <a16:creationId xmlns:a16="http://schemas.microsoft.com/office/drawing/2014/main" id="{4F63A8F5-93CF-EA18-FDA6-8108B66E7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1120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794634" y="1076634"/>
            <a:ext cx="9762094" cy="471948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8000">
                <a:solidFill>
                  <a:schemeClr val="accent2"/>
                </a:solidFill>
                <a:cs typeface="Calibri Light"/>
              </a:rPr>
              <a:t>Activity time </a:t>
            </a:r>
          </a:p>
        </p:txBody>
      </p:sp>
    </p:spTree>
    <p:extLst>
      <p:ext uri="{BB962C8B-B14F-4D97-AF65-F5344CB8AC3E}">
        <p14:creationId xmlns:p14="http://schemas.microsoft.com/office/powerpoint/2010/main" val="141026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lines on a black background&#10;&#10;Description automatically generated">
            <a:extLst>
              <a:ext uri="{FF2B5EF4-FFF2-40B4-BE49-F238E27FC236}">
                <a16:creationId xmlns:a16="http://schemas.microsoft.com/office/drawing/2014/main" id="{4F63A8F5-93CF-EA18-FDA6-8108B66E7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320666"/>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794634" y="1076634"/>
            <a:ext cx="9762094" cy="4719483"/>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endParaRPr lang="en-US" sz="1800" dirty="0">
              <a:solidFill>
                <a:schemeClr val="accent2"/>
              </a:solidFill>
              <a:latin typeface="Cooper Black"/>
              <a:cs typeface="Calibri Light"/>
            </a:endParaRPr>
          </a:p>
          <a:p>
            <a:endParaRPr lang="en-US" sz="1800" dirty="0">
              <a:solidFill>
                <a:schemeClr val="accent2"/>
              </a:solidFill>
              <a:latin typeface="Cooper Black"/>
              <a:cs typeface="Calibri Light"/>
            </a:endParaRPr>
          </a:p>
          <a:p>
            <a:endParaRPr lang="en-US" sz="1800" dirty="0">
              <a:solidFill>
                <a:schemeClr val="accent2"/>
              </a:solidFill>
              <a:latin typeface="Cooper Black"/>
              <a:cs typeface="Calibri Light"/>
            </a:endParaRPr>
          </a:p>
          <a:p>
            <a:endParaRPr lang="en-US" sz="1800" dirty="0">
              <a:solidFill>
                <a:schemeClr val="accent2"/>
              </a:solidFill>
              <a:latin typeface="Cooper Black"/>
              <a:cs typeface="Calibri Light"/>
            </a:endParaRPr>
          </a:p>
          <a:p>
            <a:endParaRPr lang="en-US" sz="1800" dirty="0">
              <a:solidFill>
                <a:schemeClr val="accent2"/>
              </a:solidFill>
              <a:latin typeface="Cooper Black"/>
              <a:cs typeface="Calibri Light"/>
            </a:endParaRPr>
          </a:p>
          <a:p>
            <a:endParaRPr lang="en-US" sz="1800" dirty="0">
              <a:solidFill>
                <a:schemeClr val="accent2"/>
              </a:solidFill>
              <a:latin typeface="Cooper Black"/>
              <a:cs typeface="Calibri Light"/>
            </a:endParaRPr>
          </a:p>
          <a:p>
            <a:endParaRPr lang="en-US" sz="1800" dirty="0">
              <a:solidFill>
                <a:schemeClr val="accent2"/>
              </a:solidFill>
              <a:cs typeface="Calibri Light"/>
            </a:endParaRPr>
          </a:p>
        </p:txBody>
      </p:sp>
      <p:graphicFrame>
        <p:nvGraphicFramePr>
          <p:cNvPr id="5" name="Table 4">
            <a:extLst>
              <a:ext uri="{FF2B5EF4-FFF2-40B4-BE49-F238E27FC236}">
                <a16:creationId xmlns:a16="http://schemas.microsoft.com/office/drawing/2014/main" id="{349ED91C-4ED6-2FAD-3F11-4A8F7393A66B}"/>
              </a:ext>
            </a:extLst>
          </p:cNvPr>
          <p:cNvGraphicFramePr>
            <a:graphicFrameLocks noGrp="1"/>
          </p:cNvGraphicFramePr>
          <p:nvPr>
            <p:extLst>
              <p:ext uri="{D42A27DB-BD31-4B8C-83A1-F6EECF244321}">
                <p14:modId xmlns:p14="http://schemas.microsoft.com/office/powerpoint/2010/main" val="845807579"/>
              </p:ext>
            </p:extLst>
          </p:nvPr>
        </p:nvGraphicFramePr>
        <p:xfrm>
          <a:off x="1517132" y="3118838"/>
          <a:ext cx="9157735" cy="2662528"/>
        </p:xfrm>
        <a:graphic>
          <a:graphicData uri="http://schemas.openxmlformats.org/drawingml/2006/table">
            <a:tbl>
              <a:tblPr firstRow="1" bandRow="1">
                <a:tableStyleId>{5C22544A-7EE6-4342-B048-85BDC9FD1C3A}</a:tableStyleId>
              </a:tblPr>
              <a:tblGrid>
                <a:gridCol w="5638228">
                  <a:extLst>
                    <a:ext uri="{9D8B030D-6E8A-4147-A177-3AD203B41FA5}">
                      <a16:colId xmlns:a16="http://schemas.microsoft.com/office/drawing/2014/main" val="854503174"/>
                    </a:ext>
                  </a:extLst>
                </a:gridCol>
                <a:gridCol w="3519507">
                  <a:extLst>
                    <a:ext uri="{9D8B030D-6E8A-4147-A177-3AD203B41FA5}">
                      <a16:colId xmlns:a16="http://schemas.microsoft.com/office/drawing/2014/main" val="1805270547"/>
                    </a:ext>
                  </a:extLst>
                </a:gridCol>
              </a:tblGrid>
              <a:tr h="691488">
                <a:tc>
                  <a:txBody>
                    <a:bodyPr/>
                    <a:lstStyle/>
                    <a:p>
                      <a:pPr lvl="0">
                        <a:buNone/>
                      </a:pPr>
                      <a:endParaRPr lang="en-US" sz="1000" b="0" i="0" u="none" strike="noStrike" kern="1200" dirty="0">
                        <a:solidFill>
                          <a:schemeClr val="accent1"/>
                        </a:solidFill>
                        <a:latin typeface="Cooper Black"/>
                        <a:ea typeface="+mn-ea"/>
                        <a:cs typeface="+mn-cs"/>
                      </a:endParaRPr>
                    </a:p>
                    <a:p>
                      <a:pPr lvl="0">
                        <a:buNone/>
                      </a:pPr>
                      <a:r>
                        <a:rPr lang="en-US" sz="1800" b="0" i="0" u="none" strike="noStrike" kern="1200" dirty="0">
                          <a:solidFill>
                            <a:schemeClr val="accent1"/>
                          </a:solidFill>
                          <a:latin typeface="Cooper Black"/>
                          <a:ea typeface="+mn-ea"/>
                          <a:cs typeface="+mn-cs"/>
                        </a:rPr>
                        <a:t>   Groups</a:t>
                      </a:r>
                    </a:p>
                  </a:txBody>
                  <a:tcPr>
                    <a:lnL w="12700" cmpd="sng">
                      <a:noFill/>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sz="1000" b="0" i="0" u="none" strike="noStrike" noProof="0" dirty="0">
                        <a:solidFill>
                          <a:schemeClr val="accent1"/>
                        </a:solidFill>
                        <a:latin typeface="Cooper Black"/>
                      </a:endParaRPr>
                    </a:p>
                    <a:p>
                      <a:pPr lvl="0" algn="ctr">
                        <a:buNone/>
                      </a:pPr>
                      <a:r>
                        <a:rPr lang="en-US" sz="1800" b="0" i="0" u="none" strike="noStrike" noProof="0" dirty="0">
                          <a:solidFill>
                            <a:schemeClr val="accent1"/>
                          </a:solidFill>
                          <a:latin typeface="Cooper Black"/>
                        </a:rPr>
                        <a:t>Percentage 0 – 100%</a:t>
                      </a:r>
                    </a:p>
                  </a:txBody>
                  <a:tcPr>
                    <a:lnL w="19050" cap="flat" cmpd="sng" algn="ctr">
                      <a:solidFill>
                        <a:schemeClr val="accent2"/>
                      </a:solidFill>
                      <a:prstDash val="solid"/>
                      <a:round/>
                      <a:headEnd type="none" w="med" len="med"/>
                      <a:tailEnd type="none" w="med" len="med"/>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2548"/>
                  </a:ext>
                </a:extLst>
              </a:tr>
              <a:tr h="370840">
                <a:tc>
                  <a:txBody>
                    <a:bodyPr/>
                    <a:lstStyle/>
                    <a:p>
                      <a:pPr lvl="0">
                        <a:buNone/>
                      </a:pPr>
                      <a:r>
                        <a:rPr lang="en-US" sz="1800" b="0" i="0" u="none" strike="noStrike" noProof="0" dirty="0">
                          <a:solidFill>
                            <a:schemeClr val="accent1"/>
                          </a:solidFill>
                          <a:latin typeface="Cooper Black"/>
                        </a:rPr>
                        <a:t>   Doctors, nurses, other health care providers</a:t>
                      </a:r>
                      <a:endParaRPr lang="en-US" b="0" dirty="0">
                        <a:solidFill>
                          <a:schemeClr val="accent1"/>
                        </a:solidFill>
                      </a:endParaRPr>
                    </a:p>
                  </a:txBody>
                  <a:tcP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b="0" i="0" u="none" strike="noStrike" noProof="0" dirty="0">
                          <a:solidFill>
                            <a:schemeClr val="accent1"/>
                          </a:solidFill>
                          <a:latin typeface="Cooper Black"/>
                        </a:rPr>
                        <a:t>68%</a:t>
                      </a:r>
                      <a:endParaRPr lang="en-US" b="0" dirty="0">
                        <a:solidFill>
                          <a:schemeClr val="accent1"/>
                        </a:solidFill>
                      </a:endParaRPr>
                    </a:p>
                  </a:txBody>
                  <a:tcP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188780"/>
                  </a:ext>
                </a:extLst>
              </a:tr>
              <a:tr h="370840">
                <a:tc>
                  <a:txBody>
                    <a:bodyPr/>
                    <a:lstStyle/>
                    <a:p>
                      <a:pPr lvl="0">
                        <a:buNone/>
                      </a:pPr>
                      <a:r>
                        <a:rPr lang="en-US" sz="1800" b="0" i="0" u="none" strike="noStrike" noProof="0" dirty="0">
                          <a:solidFill>
                            <a:schemeClr val="accent1"/>
                          </a:solidFill>
                          <a:latin typeface="Cooper Black"/>
                        </a:rPr>
                        <a:t>   Friends or peers</a:t>
                      </a:r>
                      <a:endParaRPr lang="en-US" b="0" dirty="0">
                        <a:solidFill>
                          <a:schemeClr val="accent1"/>
                        </a:solidFill>
                      </a:endParaRPr>
                    </a:p>
                  </a:txBody>
                  <a:tcP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b="0" i="0" u="none" strike="noStrike" noProof="0" dirty="0">
                          <a:solidFill>
                            <a:schemeClr val="accent1"/>
                          </a:solidFill>
                          <a:latin typeface="Cooper Black"/>
                        </a:rPr>
                        <a:t>67%</a:t>
                      </a:r>
                      <a:endParaRPr lang="en-US" b="0" dirty="0">
                        <a:solidFill>
                          <a:schemeClr val="accent1"/>
                        </a:solidFill>
                      </a:endParaRPr>
                    </a:p>
                  </a:txBody>
                  <a:tcP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291876"/>
                  </a:ext>
                </a:extLst>
              </a:tr>
              <a:tr h="370840">
                <a:tc>
                  <a:txBody>
                    <a:bodyPr/>
                    <a:lstStyle/>
                    <a:p>
                      <a:pPr lvl="0">
                        <a:buNone/>
                      </a:pPr>
                      <a:r>
                        <a:rPr lang="en-US" sz="1800" b="0" i="0" u="none" strike="noStrike" noProof="0" dirty="0">
                          <a:solidFill>
                            <a:schemeClr val="accent1"/>
                          </a:solidFill>
                          <a:latin typeface="Cooper Black"/>
                        </a:rPr>
                        <a:t>   Parents or other adult guardians</a:t>
                      </a:r>
                      <a:endParaRPr lang="en-US" b="0" dirty="0">
                        <a:solidFill>
                          <a:schemeClr val="accent1"/>
                        </a:solidFill>
                      </a:endParaRPr>
                    </a:p>
                  </a:txBody>
                  <a:tcP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b="0" i="0" u="none" strike="noStrike" noProof="0" dirty="0">
                          <a:solidFill>
                            <a:schemeClr val="accent1"/>
                          </a:solidFill>
                          <a:latin typeface="Cooper Black"/>
                        </a:rPr>
                        <a:t>63%</a:t>
                      </a:r>
                      <a:endParaRPr lang="en-US" b="0" dirty="0">
                        <a:solidFill>
                          <a:schemeClr val="accent1"/>
                        </a:solidFill>
                      </a:endParaRPr>
                    </a:p>
                  </a:txBody>
                  <a:tcP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032857"/>
                  </a:ext>
                </a:extLst>
              </a:tr>
              <a:tr h="370840">
                <a:tc>
                  <a:txBody>
                    <a:bodyPr/>
                    <a:lstStyle/>
                    <a:p>
                      <a:pPr lvl="0">
                        <a:buNone/>
                      </a:pPr>
                      <a:r>
                        <a:rPr lang="en-US" sz="1800" b="0" i="0" u="none" strike="noStrike" noProof="0" dirty="0">
                          <a:solidFill>
                            <a:schemeClr val="accent1"/>
                          </a:solidFill>
                          <a:latin typeface="Cooper Black"/>
                        </a:rPr>
                        <a:t>   Counselors or therapists</a:t>
                      </a:r>
                      <a:endParaRPr lang="en-US" b="0" dirty="0">
                        <a:solidFill>
                          <a:schemeClr val="accent1"/>
                        </a:solidFill>
                      </a:endParaRPr>
                    </a:p>
                  </a:txBody>
                  <a:tcP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b="0" i="0" u="none" strike="noStrike" noProof="0" dirty="0">
                          <a:solidFill>
                            <a:schemeClr val="accent1"/>
                          </a:solidFill>
                          <a:latin typeface="Cooper Black"/>
                        </a:rPr>
                        <a:t>54%</a:t>
                      </a:r>
                      <a:endParaRPr lang="en-US" b="0" dirty="0">
                        <a:solidFill>
                          <a:schemeClr val="accent1"/>
                        </a:solidFill>
                      </a:endParaRPr>
                    </a:p>
                  </a:txBody>
                  <a:tcP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553508"/>
                  </a:ext>
                </a:extLst>
              </a:tr>
              <a:tr h="370840">
                <a:tc>
                  <a:txBody>
                    <a:bodyPr/>
                    <a:lstStyle/>
                    <a:p>
                      <a:pPr lvl="0">
                        <a:buNone/>
                      </a:pPr>
                      <a:r>
                        <a:rPr lang="en-US" sz="1800" b="0" i="0" u="none" strike="noStrike" noProof="0" dirty="0">
                          <a:solidFill>
                            <a:schemeClr val="accent1"/>
                          </a:solidFill>
                          <a:latin typeface="Cooper Black"/>
                        </a:rPr>
                        <a:t>   Teachers or other educators</a:t>
                      </a:r>
                    </a:p>
                    <a:p>
                      <a:pPr lvl="0">
                        <a:buNone/>
                      </a:pPr>
                      <a:endParaRPr lang="en-US" sz="800" b="0" dirty="0">
                        <a:solidFill>
                          <a:schemeClr val="accent1"/>
                        </a:solidFill>
                      </a:endParaRPr>
                    </a:p>
                  </a:txBody>
                  <a:tcPr>
                    <a:lnL w="12700" cmpd="sng">
                      <a:noFill/>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lgn="ctr">
                        <a:buNone/>
                      </a:pPr>
                      <a:r>
                        <a:rPr lang="en-US" sz="1800" b="0" i="0" u="none" strike="noStrike" noProof="0" dirty="0">
                          <a:solidFill>
                            <a:schemeClr val="accent1"/>
                          </a:solidFill>
                          <a:latin typeface="Cooper Black"/>
                        </a:rPr>
                        <a:t>49%</a:t>
                      </a:r>
                      <a:endParaRPr lang="en-US" b="0" dirty="0">
                        <a:solidFill>
                          <a:schemeClr val="accent1"/>
                        </a:solidFill>
                      </a:endParaRPr>
                    </a:p>
                  </a:txBody>
                  <a:tcPr>
                    <a:lnL w="19050" cap="flat" cmpd="sng" algn="ctr">
                      <a:solidFill>
                        <a:schemeClr val="accent2"/>
                      </a:solidFill>
                      <a:prstDash val="solid"/>
                      <a:round/>
                      <a:headEnd type="none" w="med" len="med"/>
                      <a:tailEnd type="none" w="med" len="med"/>
                    </a:lnL>
                    <a:lnR w="12700" cmpd="sng">
                      <a:noFill/>
                    </a:lnR>
                    <a:lnT w="190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230844"/>
                  </a:ext>
                </a:extLst>
              </a:tr>
            </a:tbl>
          </a:graphicData>
        </a:graphic>
      </p:graphicFrame>
      <p:sp>
        <p:nvSpPr>
          <p:cNvPr id="3" name="Rounded Rectangle 2">
            <a:extLst>
              <a:ext uri="{FF2B5EF4-FFF2-40B4-BE49-F238E27FC236}">
                <a16:creationId xmlns:a16="http://schemas.microsoft.com/office/drawing/2014/main" id="{AE8AB089-D865-85FC-D204-0336471170A6}"/>
              </a:ext>
            </a:extLst>
          </p:cNvPr>
          <p:cNvSpPr/>
          <p:nvPr/>
        </p:nvSpPr>
        <p:spPr>
          <a:xfrm>
            <a:off x="1500734" y="3111523"/>
            <a:ext cx="9174133" cy="2662528"/>
          </a:xfrm>
          <a:prstGeom prst="round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110225-400A-9E82-425D-7EECFA52966A}"/>
              </a:ext>
            </a:extLst>
          </p:cNvPr>
          <p:cNvSpPr/>
          <p:nvPr/>
        </p:nvSpPr>
        <p:spPr>
          <a:xfrm>
            <a:off x="8203721" y="3873260"/>
            <a:ext cx="1293962"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41244-A463-6F4B-58CF-9FB5ADBD2CFC}"/>
              </a:ext>
            </a:extLst>
          </p:cNvPr>
          <p:cNvSpPr/>
          <p:nvPr/>
        </p:nvSpPr>
        <p:spPr>
          <a:xfrm>
            <a:off x="8203721" y="4251243"/>
            <a:ext cx="1293962"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E58945-3707-3AE9-F3B3-E0E27C5458D8}"/>
              </a:ext>
            </a:extLst>
          </p:cNvPr>
          <p:cNvSpPr/>
          <p:nvPr/>
        </p:nvSpPr>
        <p:spPr>
          <a:xfrm>
            <a:off x="8203721" y="4618193"/>
            <a:ext cx="1293962"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1AC858-8F21-F0E7-923C-1175308CF8B9}"/>
              </a:ext>
            </a:extLst>
          </p:cNvPr>
          <p:cNvSpPr/>
          <p:nvPr/>
        </p:nvSpPr>
        <p:spPr>
          <a:xfrm>
            <a:off x="8203721" y="5000962"/>
            <a:ext cx="1293962"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25458-009F-ED70-7383-0EE9393EB953}"/>
              </a:ext>
            </a:extLst>
          </p:cNvPr>
          <p:cNvSpPr/>
          <p:nvPr/>
        </p:nvSpPr>
        <p:spPr>
          <a:xfrm>
            <a:off x="8203721" y="5383731"/>
            <a:ext cx="1293962" cy="232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4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5B31EB9F-67E4-1EB9-0914-BA280BC2F85C}"/>
              </a:ext>
            </a:extLst>
          </p:cNvPr>
          <p:cNvSpPr txBox="1">
            <a:spLocks/>
          </p:cNvSpPr>
          <p:nvPr/>
        </p:nvSpPr>
        <p:spPr>
          <a:xfrm>
            <a:off x="800100" y="648822"/>
            <a:ext cx="4262230" cy="560527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Cooper Black" panose="0208090404030B0204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chemeClr val="tx1"/>
                </a:solidFill>
                <a:latin typeface="Cooper Black"/>
              </a:rPr>
              <a:t>Peer pressure </a:t>
            </a:r>
            <a:br>
              <a:rPr lang="en-US" sz="4800" dirty="0"/>
            </a:br>
            <a:r>
              <a:rPr lang="en-US" sz="4800" dirty="0">
                <a:solidFill>
                  <a:schemeClr val="tx1"/>
                </a:solidFill>
                <a:latin typeface="Cooper Black"/>
              </a:rPr>
              <a:t>isn’t all bad.</a:t>
            </a:r>
          </a:p>
          <a:p>
            <a:r>
              <a:rPr lang="en-US" sz="4800" dirty="0">
                <a:solidFill>
                  <a:schemeClr val="tx1"/>
                </a:solidFill>
                <a:latin typeface="Cooper Black"/>
              </a:rPr>
              <a:t> </a:t>
            </a:r>
            <a:br>
              <a:rPr lang="en-US" sz="4800" dirty="0"/>
            </a:br>
            <a:r>
              <a:rPr lang="en-US" sz="4800" dirty="0">
                <a:solidFill>
                  <a:schemeClr val="tx1"/>
                </a:solidFill>
                <a:latin typeface="Cooper Black"/>
              </a:rPr>
              <a:t>And it’s </a:t>
            </a:r>
            <a:br>
              <a:rPr lang="en-US" sz="4800" dirty="0"/>
            </a:br>
            <a:r>
              <a:rPr lang="en-US" sz="4800" dirty="0">
                <a:solidFill>
                  <a:schemeClr val="tx1"/>
                </a:solidFill>
                <a:latin typeface="Cooper Black"/>
              </a:rPr>
              <a:t>important </a:t>
            </a:r>
            <a:br>
              <a:rPr lang="en-US" sz="4800" dirty="0">
                <a:solidFill>
                  <a:schemeClr val="tx1"/>
                </a:solidFill>
                <a:latin typeface="Cooper Black"/>
              </a:rPr>
            </a:br>
            <a:r>
              <a:rPr lang="en-US" sz="4800" dirty="0">
                <a:solidFill>
                  <a:schemeClr val="tx1"/>
                </a:solidFill>
                <a:latin typeface="Cooper Black"/>
              </a:rPr>
              <a:t>to know the </a:t>
            </a:r>
            <a:br>
              <a:rPr lang="en-US" sz="4800" dirty="0"/>
            </a:br>
            <a:r>
              <a:rPr lang="en-US" sz="4800" dirty="0">
                <a:solidFill>
                  <a:schemeClr val="tx1"/>
                </a:solidFill>
                <a:latin typeface="Cooper Black"/>
              </a:rPr>
              <a:t>difference.</a:t>
            </a:r>
          </a:p>
          <a:p>
            <a:endParaRPr lang="en-US" dirty="0"/>
          </a:p>
        </p:txBody>
      </p:sp>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sz="2400" b="1" dirty="0">
                <a:latin typeface="Helvetica"/>
                <a:ea typeface="Calibri"/>
                <a:cs typeface="Calibri"/>
              </a:rPr>
              <a:t>Positive</a:t>
            </a:r>
          </a:p>
          <a:p>
            <a:pPr marL="0" indent="0">
              <a:buNone/>
            </a:pPr>
            <a:endParaRPr lang="en-US" sz="1000" dirty="0">
              <a:ea typeface="Calibri"/>
              <a:cs typeface="Calibri"/>
            </a:endParaRPr>
          </a:p>
          <a:p>
            <a:pPr marL="285750" indent="-285750">
              <a:buFont typeface="Arial"/>
              <a:buChar char="•"/>
            </a:pPr>
            <a:r>
              <a:rPr lang="en-US" sz="2400" dirty="0">
                <a:latin typeface="Helvetica"/>
                <a:ea typeface="Calibri"/>
                <a:cs typeface="Calibri"/>
              </a:rPr>
              <a:t>Convincing a friend to </a:t>
            </a:r>
            <a:br>
              <a:rPr lang="en-US" sz="2400" dirty="0">
                <a:ea typeface="Calibri"/>
                <a:cs typeface="Calibri"/>
              </a:rPr>
            </a:br>
            <a:r>
              <a:rPr lang="en-US" sz="2400" dirty="0">
                <a:latin typeface="Helvetica"/>
                <a:ea typeface="Calibri"/>
                <a:cs typeface="Calibri"/>
              </a:rPr>
              <a:t>study to help them get </a:t>
            </a:r>
            <a:br>
              <a:rPr lang="en-US" sz="2400" dirty="0">
                <a:ea typeface="Calibri"/>
                <a:cs typeface="Calibri"/>
              </a:rPr>
            </a:br>
            <a:r>
              <a:rPr lang="en-US" sz="2400" dirty="0">
                <a:latin typeface="Helvetica"/>
                <a:ea typeface="Calibri"/>
                <a:cs typeface="Calibri"/>
              </a:rPr>
              <a:t>better grades.</a:t>
            </a:r>
          </a:p>
          <a:p>
            <a:pPr marL="285750" indent="-285750">
              <a:buFont typeface="Arial"/>
              <a:buChar char="•"/>
            </a:pPr>
            <a:endParaRPr lang="en-US" sz="1000" dirty="0">
              <a:ea typeface="Calibri"/>
              <a:cs typeface="Calibri"/>
            </a:endParaRPr>
          </a:p>
          <a:p>
            <a:pPr marL="285750" indent="-285750">
              <a:buFont typeface="Arial"/>
              <a:buChar char="•"/>
            </a:pPr>
            <a:r>
              <a:rPr lang="en-US" sz="2400" dirty="0">
                <a:latin typeface="Helvetica"/>
                <a:ea typeface="Calibri"/>
                <a:cs typeface="Calibri"/>
              </a:rPr>
              <a:t>Encouraging a friend to apply for an after-school job or try out for a sport.</a:t>
            </a:r>
            <a:endParaRPr lang="en-US" sz="2400" dirty="0">
              <a:ea typeface="Calibri"/>
              <a:cs typeface="Calibri"/>
            </a:endParaRPr>
          </a:p>
          <a:p>
            <a:pPr marL="285750" indent="-285750">
              <a:buFont typeface="Arial"/>
              <a:buChar char="•"/>
            </a:pPr>
            <a:endParaRPr lang="en-US" sz="1000" dirty="0">
              <a:ea typeface="Calibri"/>
              <a:cs typeface="Calibri"/>
            </a:endParaRPr>
          </a:p>
          <a:p>
            <a:pPr marL="285750" indent="-285750">
              <a:buFont typeface="Arial"/>
              <a:buChar char="•"/>
            </a:pPr>
            <a:r>
              <a:rPr lang="en-US" sz="2400" dirty="0">
                <a:latin typeface="Helvetica"/>
                <a:ea typeface="Calibri"/>
                <a:cs typeface="Calibri"/>
              </a:rPr>
              <a:t>Pushing your friend to try something outside of their comfort zone.</a:t>
            </a: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person on a skateboard&#10;&#10;Description automatically generated">
            <a:extLst>
              <a:ext uri="{FF2B5EF4-FFF2-40B4-BE49-F238E27FC236}">
                <a16:creationId xmlns:a16="http://schemas.microsoft.com/office/drawing/2014/main" id="{7C141A16-3E11-3210-DB60-EA41702F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19952" y="2304162"/>
            <a:ext cx="3851192" cy="5010103"/>
          </a:xfrm>
          <a:prstGeom prst="rect">
            <a:avLst/>
          </a:prstGeom>
        </p:spPr>
      </p:pic>
    </p:spTree>
    <p:extLst>
      <p:ext uri="{BB962C8B-B14F-4D97-AF65-F5344CB8AC3E}">
        <p14:creationId xmlns:p14="http://schemas.microsoft.com/office/powerpoint/2010/main" val="38329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sz="2400" b="1" dirty="0">
                <a:latin typeface="Helvetica"/>
                <a:ea typeface="Calibri"/>
                <a:cs typeface="Calibri"/>
              </a:rPr>
              <a:t>Negative</a:t>
            </a:r>
          </a:p>
          <a:p>
            <a:endParaRPr lang="en-US" sz="1000" dirty="0">
              <a:ea typeface="Calibri"/>
              <a:cs typeface="Calibri"/>
            </a:endParaRPr>
          </a:p>
          <a:p>
            <a:pPr marL="285750" indent="-285750">
              <a:buFont typeface="Arial"/>
              <a:buChar char="•"/>
            </a:pPr>
            <a:r>
              <a:rPr lang="en-US" sz="2400" dirty="0">
                <a:latin typeface="Helvetica"/>
                <a:ea typeface="Calibri"/>
                <a:cs typeface="Calibri"/>
              </a:rPr>
              <a:t>Convincing someone to </a:t>
            </a:r>
            <a:br>
              <a:rPr lang="en-US" sz="2400" dirty="0">
                <a:ea typeface="Calibri"/>
                <a:cs typeface="Calibri"/>
              </a:rPr>
            </a:br>
            <a:r>
              <a:rPr lang="en-US" sz="2400" dirty="0">
                <a:latin typeface="Helvetica"/>
                <a:ea typeface="Calibri"/>
                <a:cs typeface="Calibri"/>
              </a:rPr>
              <a:t>skip class or school.</a:t>
            </a:r>
            <a:endParaRPr lang="en-US" sz="2400" dirty="0">
              <a:ea typeface="Calibri"/>
              <a:cs typeface="Calibri"/>
            </a:endParaRPr>
          </a:p>
          <a:p>
            <a:pPr marL="285750" indent="-285750">
              <a:buFont typeface="Arial"/>
              <a:buChar char="•"/>
            </a:pPr>
            <a:endParaRPr lang="en-US" sz="1000" dirty="0">
              <a:ea typeface="Calibri"/>
              <a:cs typeface="Calibri"/>
            </a:endParaRPr>
          </a:p>
          <a:p>
            <a:pPr marL="285750" indent="-285750">
              <a:buFont typeface="Arial"/>
              <a:buChar char="•"/>
            </a:pPr>
            <a:r>
              <a:rPr lang="en-US" sz="2400" dirty="0">
                <a:latin typeface="Helvetica"/>
                <a:ea typeface="Calibri"/>
                <a:cs typeface="Calibri"/>
              </a:rPr>
              <a:t>Encouraging someone to bully or gossip about one of your classmates.</a:t>
            </a:r>
          </a:p>
          <a:p>
            <a:pPr marL="285750" indent="-285750">
              <a:buFont typeface="Arial"/>
              <a:buChar char="•"/>
            </a:pPr>
            <a:endParaRPr lang="en-US" sz="1000" dirty="0">
              <a:ea typeface="Calibri"/>
              <a:cs typeface="Calibri"/>
            </a:endParaRPr>
          </a:p>
          <a:p>
            <a:pPr marL="285750" indent="-285750">
              <a:buFont typeface="Arial"/>
              <a:buChar char="•"/>
            </a:pPr>
            <a:r>
              <a:rPr lang="en-US" sz="2400" dirty="0">
                <a:latin typeface="Helvetica"/>
                <a:ea typeface="Calibri"/>
                <a:cs typeface="Calibri"/>
              </a:rPr>
              <a:t>Pushing someone to take an unsafe risk, especially with things like drinking or taking drugs that can cause real harm.</a:t>
            </a: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1">
            <a:extLst>
              <a:ext uri="{FF2B5EF4-FFF2-40B4-BE49-F238E27FC236}">
                <a16:creationId xmlns:a16="http://schemas.microsoft.com/office/drawing/2014/main" id="{010D41D1-C651-7A39-CC14-48AD0C7BB084}"/>
              </a:ext>
            </a:extLst>
          </p:cNvPr>
          <p:cNvSpPr txBox="1">
            <a:spLocks/>
          </p:cNvSpPr>
          <p:nvPr/>
        </p:nvSpPr>
        <p:spPr>
          <a:xfrm>
            <a:off x="800100" y="648822"/>
            <a:ext cx="4262230" cy="560527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Cooper Black" panose="0208090404030B0204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a:solidFill>
                  <a:schemeClr val="tx1"/>
                </a:solidFill>
                <a:latin typeface="Cooper Black"/>
              </a:rPr>
              <a:t>Peer pressure </a:t>
            </a:r>
            <a:br>
              <a:rPr lang="en-US" sz="4800"/>
            </a:br>
            <a:r>
              <a:rPr lang="en-US" sz="4800">
                <a:solidFill>
                  <a:schemeClr val="tx1"/>
                </a:solidFill>
                <a:latin typeface="Cooper Black"/>
              </a:rPr>
              <a:t>isn’t all bad.</a:t>
            </a:r>
          </a:p>
          <a:p>
            <a:r>
              <a:rPr lang="en-US" sz="4800">
                <a:solidFill>
                  <a:schemeClr val="tx1"/>
                </a:solidFill>
                <a:latin typeface="Cooper Black"/>
              </a:rPr>
              <a:t> </a:t>
            </a:r>
            <a:br>
              <a:rPr lang="en-US" sz="4800"/>
            </a:br>
            <a:r>
              <a:rPr lang="en-US" sz="4800">
                <a:solidFill>
                  <a:schemeClr val="tx1"/>
                </a:solidFill>
                <a:latin typeface="Cooper Black"/>
              </a:rPr>
              <a:t>And it’s </a:t>
            </a:r>
            <a:br>
              <a:rPr lang="en-US" sz="4800"/>
            </a:br>
            <a:r>
              <a:rPr lang="en-US" sz="4800">
                <a:solidFill>
                  <a:schemeClr val="tx1"/>
                </a:solidFill>
                <a:latin typeface="Cooper Black"/>
              </a:rPr>
              <a:t>important </a:t>
            </a:r>
            <a:br>
              <a:rPr lang="en-US" sz="4800">
                <a:solidFill>
                  <a:schemeClr val="tx1"/>
                </a:solidFill>
                <a:latin typeface="Cooper Black"/>
              </a:rPr>
            </a:br>
            <a:r>
              <a:rPr lang="en-US" sz="4800">
                <a:solidFill>
                  <a:schemeClr val="tx1"/>
                </a:solidFill>
                <a:latin typeface="Cooper Black"/>
              </a:rPr>
              <a:t>to know the </a:t>
            </a:r>
            <a:br>
              <a:rPr lang="en-US" sz="4800"/>
            </a:br>
            <a:r>
              <a:rPr lang="en-US" sz="4800">
                <a:solidFill>
                  <a:schemeClr val="tx1"/>
                </a:solidFill>
                <a:latin typeface="Cooper Black"/>
              </a:rPr>
              <a:t>difference.</a:t>
            </a:r>
          </a:p>
          <a:p>
            <a:endParaRPr lang="en-US" dirty="0"/>
          </a:p>
        </p:txBody>
      </p:sp>
    </p:spTree>
    <p:extLst>
      <p:ext uri="{BB962C8B-B14F-4D97-AF65-F5344CB8AC3E}">
        <p14:creationId xmlns:p14="http://schemas.microsoft.com/office/powerpoint/2010/main" val="294584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giving a pillow to another person&#10;&#10;Description automatically generated">
            <a:extLst>
              <a:ext uri="{FF2B5EF4-FFF2-40B4-BE49-F238E27FC236}">
                <a16:creationId xmlns:a16="http://schemas.microsoft.com/office/drawing/2014/main" id="{90D0F14C-3D2F-C0A6-69BD-4297A9BBD11C}"/>
              </a:ext>
            </a:extLst>
          </p:cNvPr>
          <p:cNvPicPr>
            <a:picLocks noChangeAspect="1"/>
          </p:cNvPicPr>
          <p:nvPr/>
        </p:nvPicPr>
        <p:blipFill rotWithShape="1">
          <a:blip r:embed="rId3">
            <a:extLst>
              <a:ext uri="{28A0092B-C50C-407E-A947-70E740481C1C}">
                <a14:useLocalDpi xmlns:a14="http://schemas.microsoft.com/office/drawing/2010/main" val="0"/>
              </a:ext>
            </a:extLst>
          </a:blip>
          <a:srcRect l="11882" t="-308" r="5712" b="58000"/>
          <a:stretch/>
        </p:blipFill>
        <p:spPr>
          <a:xfrm>
            <a:off x="0" y="4377128"/>
            <a:ext cx="6773529" cy="2480871"/>
          </a:xfrm>
          <a:prstGeom prst="rect">
            <a:avLst/>
          </a:prstGeom>
        </p:spPr>
      </p:pic>
      <p:sp>
        <p:nvSpPr>
          <p:cNvPr id="3" name="Content Placeholder 2">
            <a:extLst>
              <a:ext uri="{FF2B5EF4-FFF2-40B4-BE49-F238E27FC236}">
                <a16:creationId xmlns:a16="http://schemas.microsoft.com/office/drawing/2014/main" id="{9265795F-5144-C6FF-0B8D-9DCA479FF8A5}"/>
              </a:ext>
            </a:extLst>
          </p:cNvPr>
          <p:cNvSpPr>
            <a:spLocks noGrp="1"/>
          </p:cNvSpPr>
          <p:nvPr>
            <p:ph idx="10"/>
          </p:nvPr>
        </p:nvSpPr>
        <p:spPr>
          <a:xfrm>
            <a:off x="6988097" y="568325"/>
            <a:ext cx="4618037" cy="5685775"/>
          </a:xfrm>
        </p:spPr>
        <p:txBody>
          <a:bodyPr lIns="91440" tIns="45720" rIns="91440" bIns="45720" anchor="t"/>
          <a:lstStyle/>
          <a:p>
            <a:pPr marL="0" indent="0">
              <a:buNone/>
            </a:pPr>
            <a:r>
              <a:rPr lang="en-US" b="1" dirty="0">
                <a:latin typeface="Helvetica"/>
                <a:cs typeface="Calibri"/>
              </a:rPr>
              <a:t>As you meet new people and form friendships, ask yourself:</a:t>
            </a:r>
          </a:p>
          <a:p>
            <a:pPr marL="0" indent="0">
              <a:buNone/>
            </a:pPr>
            <a:endParaRPr lang="en-US" sz="1000" b="1">
              <a:cs typeface="Calibri"/>
            </a:endParaRPr>
          </a:p>
          <a:p>
            <a:r>
              <a:rPr lang="en-US" dirty="0">
                <a:latin typeface="Helvetica"/>
                <a:cs typeface="Calibri"/>
              </a:rPr>
              <a:t>Does this person seem to genuinely care about me?</a:t>
            </a:r>
          </a:p>
          <a:p>
            <a:endParaRPr lang="en-US" sz="1000">
              <a:ea typeface="Calibri"/>
              <a:cs typeface="Calibri"/>
            </a:endParaRPr>
          </a:p>
          <a:p>
            <a:r>
              <a:rPr lang="en-US" dirty="0">
                <a:latin typeface="Helvetica"/>
                <a:ea typeface="Calibri"/>
                <a:cs typeface="Calibri"/>
              </a:rPr>
              <a:t>Does this person respect me?</a:t>
            </a:r>
          </a:p>
          <a:p>
            <a:endParaRPr lang="en-US" sz="1000">
              <a:ea typeface="Calibri"/>
              <a:cs typeface="Calibri"/>
            </a:endParaRPr>
          </a:p>
          <a:p>
            <a:r>
              <a:rPr lang="en-US" dirty="0">
                <a:latin typeface="Helvetica"/>
                <a:ea typeface="Calibri"/>
                <a:cs typeface="Calibri"/>
              </a:rPr>
              <a:t>Is this person open and honest with me?</a:t>
            </a:r>
          </a:p>
          <a:p>
            <a:endParaRPr lang="en-US" sz="1000">
              <a:ea typeface="Calibri"/>
              <a:cs typeface="Calibri"/>
            </a:endParaRPr>
          </a:p>
          <a:p>
            <a:r>
              <a:rPr lang="en-US" dirty="0">
                <a:latin typeface="Helvetica"/>
                <a:cs typeface="Calibri"/>
              </a:rPr>
              <a:t>Does this person share or support my goals and values?</a:t>
            </a:r>
            <a:endParaRPr lang="en-US" dirty="0">
              <a:latin typeface="Helvetica"/>
              <a:ea typeface="Calibri"/>
              <a:cs typeface="Calibri"/>
            </a:endParaRPr>
          </a:p>
          <a:p>
            <a:pPr marL="0" indent="0">
              <a:buNone/>
            </a:pPr>
            <a:endParaRPr lang="en-US"/>
          </a:p>
        </p:txBody>
      </p:sp>
      <p:sp>
        <p:nvSpPr>
          <p:cNvPr id="6" name="Content Placeholder 5">
            <a:extLst>
              <a:ext uri="{FF2B5EF4-FFF2-40B4-BE49-F238E27FC236}">
                <a16:creationId xmlns:a16="http://schemas.microsoft.com/office/drawing/2014/main" id="{7672A739-5B19-DF7F-66A4-F39978D3CF3F}"/>
              </a:ext>
            </a:extLst>
          </p:cNvPr>
          <p:cNvSpPr>
            <a:spLocks noGrp="1"/>
          </p:cNvSpPr>
          <p:nvPr>
            <p:ph sz="quarter" idx="13"/>
          </p:nvPr>
        </p:nvSpPr>
        <p:spPr/>
        <p:txBody>
          <a:bodyPr/>
          <a:lstStyle/>
          <a:p>
            <a:pPr marL="0" indent="0" fontAlgn="base">
              <a:lnSpc>
                <a:spcPts val="5000"/>
              </a:lnSpc>
              <a:spcBef>
                <a:spcPts val="0"/>
              </a:spcBef>
              <a:buNone/>
            </a:pPr>
            <a:r>
              <a:rPr lang="en-US">
                <a:cs typeface="Calibri Light"/>
              </a:rPr>
              <a:t>Building healthy friendships</a:t>
            </a:r>
            <a:endParaRPr lang="en-US"/>
          </a:p>
        </p:txBody>
      </p:sp>
      <p:sp>
        <p:nvSpPr>
          <p:cNvPr id="2" name="Content Placeholder 1">
            <a:extLst>
              <a:ext uri="{FF2B5EF4-FFF2-40B4-BE49-F238E27FC236}">
                <a16:creationId xmlns:a16="http://schemas.microsoft.com/office/drawing/2014/main" id="{F13043C9-86D7-838C-46FF-A087A67AC528}"/>
              </a:ext>
            </a:extLst>
          </p:cNvPr>
          <p:cNvSpPr>
            <a:spLocks noGrp="1"/>
          </p:cNvSpPr>
          <p:nvPr>
            <p:ph sz="quarter" idx="14"/>
          </p:nvPr>
        </p:nvSpPr>
        <p:spPr>
          <a:xfrm>
            <a:off x="824130" y="3027088"/>
            <a:ext cx="4761811" cy="1560403"/>
          </a:xfrm>
        </p:spPr>
        <p:txBody>
          <a:bodyPr lIns="91440" tIns="45720" rIns="91440" bIns="45720" anchor="t"/>
          <a:lstStyle/>
          <a:p>
            <a:r>
              <a:rPr lang="en-US" sz="2400" dirty="0">
                <a:solidFill>
                  <a:schemeClr val="accent2"/>
                </a:solidFill>
                <a:latin typeface="Cooper Black"/>
                <a:cs typeface="Calibri" panose="020F0502020204030204"/>
              </a:rPr>
              <a:t>Your friends are a big part </a:t>
            </a:r>
            <a:br>
              <a:rPr lang="en-US" sz="2400" dirty="0">
                <a:solidFill>
                  <a:schemeClr val="accent2"/>
                </a:solidFill>
                <a:latin typeface="Cooper Black"/>
                <a:cs typeface="Calibri" panose="020F0502020204030204"/>
              </a:rPr>
            </a:br>
            <a:r>
              <a:rPr lang="en-US" sz="2400" dirty="0">
                <a:solidFill>
                  <a:schemeClr val="accent2"/>
                </a:solidFill>
                <a:latin typeface="Cooper Black"/>
                <a:cs typeface="Calibri" panose="020F0502020204030204"/>
              </a:rPr>
              <a:t>of your success and safety. </a:t>
            </a:r>
            <a:br>
              <a:rPr lang="en-US" sz="2400" dirty="0">
                <a:solidFill>
                  <a:schemeClr val="accent2"/>
                </a:solidFill>
                <a:latin typeface="Cooper Black"/>
                <a:cs typeface="Calibri" panose="020F0502020204030204"/>
              </a:rPr>
            </a:br>
            <a:r>
              <a:rPr lang="en-US" sz="2400" dirty="0">
                <a:solidFill>
                  <a:schemeClr val="accent2"/>
                </a:solidFill>
                <a:latin typeface="Cooper Black"/>
                <a:cs typeface="Calibri" panose="020F0502020204030204"/>
              </a:rPr>
              <a:t>And you are a big part of theirs too.</a:t>
            </a:r>
            <a:endParaRPr lang="en-US" sz="2400" dirty="0">
              <a:solidFill>
                <a:schemeClr val="accent2"/>
              </a:solidFill>
              <a:latin typeface="Cooper Black"/>
            </a:endParaRPr>
          </a:p>
          <a:p>
            <a:endParaRPr lang="en-US" dirty="0"/>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1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3322196" cy="3873500"/>
          </a:xfrm>
        </p:spPr>
        <p:txBody>
          <a:bodyPr lIns="91440" tIns="45720" rIns="91440" bIns="45720" anchor="t"/>
          <a:lstStyle/>
          <a:p>
            <a:pPr marL="0" indent="0" fontAlgn="base">
              <a:lnSpc>
                <a:spcPct val="100000"/>
              </a:lnSpc>
              <a:buNone/>
            </a:pPr>
            <a:r>
              <a:rPr lang="en-US" sz="3200" b="0" i="0" u="none" strike="noStrike" dirty="0">
                <a:solidFill>
                  <a:schemeClr val="accent2"/>
                </a:solidFill>
                <a:effectLst/>
                <a:latin typeface="Cooper Black" panose="0208090404030B020404" pitchFamily="18" charset="77"/>
              </a:rPr>
              <a:t>Mental Health</a:t>
            </a:r>
          </a:p>
          <a:p>
            <a:pPr marL="0" indent="0" fontAlgn="base">
              <a:lnSpc>
                <a:spcPct val="100000"/>
              </a:lnSpc>
              <a:buNone/>
            </a:pPr>
            <a:r>
              <a:rPr lang="en-US" sz="2400" b="0" i="0" u="none" strike="noStrike" dirty="0">
                <a:solidFill>
                  <a:schemeClr val="tx1"/>
                </a:solidFill>
                <a:effectLst/>
              </a:rPr>
              <a:t>Teens experiencing stress, anxiety, or depression may take pills to try to cope with those feelings and </a:t>
            </a:r>
            <a:br>
              <a:rPr lang="en-US" sz="2400" b="0" i="0" u="none" strike="noStrike" dirty="0">
                <a:solidFill>
                  <a:schemeClr val="tx1"/>
                </a:solidFill>
                <a:effectLst/>
              </a:rPr>
            </a:br>
            <a:r>
              <a:rPr lang="en-US" sz="2400" b="0" i="0" u="none" strike="noStrike" dirty="0">
                <a:solidFill>
                  <a:schemeClr val="tx1"/>
                </a:solidFill>
                <a:effectLst/>
              </a:rPr>
              <a:t>are likely to be alone when they take them.</a:t>
            </a:r>
            <a:endParaRPr lang="en-US" sz="2400" dirty="0">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dirty="0">
                <a:solidFill>
                  <a:schemeClr val="accent1"/>
                </a:solidFill>
                <a:latin typeface="Cooper Black"/>
                <a:cs typeface="Calibri Light"/>
              </a:rPr>
              <a:t>Understanding </a:t>
            </a:r>
            <a:br>
              <a:rPr lang="en-US" sz="4800" dirty="0">
                <a:cs typeface="Calibri Light"/>
              </a:rPr>
            </a:br>
            <a:r>
              <a:rPr lang="en-US" sz="4800" dirty="0">
                <a:solidFill>
                  <a:schemeClr val="accent1"/>
                </a:solidFill>
                <a:latin typeface="Cooper Black"/>
                <a:cs typeface="Calibri Light"/>
              </a:rPr>
              <a:t> risk factors </a:t>
            </a:r>
            <a:endParaRPr lang="en-US" sz="4800">
              <a:solidFill>
                <a:schemeClr val="accent1"/>
              </a:solidFill>
              <a:cs typeface="Calibri Light"/>
            </a:endParaRPr>
          </a:p>
        </p:txBody>
      </p:sp>
      <p:sp>
        <p:nvSpPr>
          <p:cNvPr id="2" name="Content Placeholder 10">
            <a:extLst>
              <a:ext uri="{FF2B5EF4-FFF2-40B4-BE49-F238E27FC236}">
                <a16:creationId xmlns:a16="http://schemas.microsoft.com/office/drawing/2014/main" id="{DBDB4DD1-5918-DEFB-63CE-D2A21694FC85}"/>
              </a:ext>
            </a:extLst>
          </p:cNvPr>
          <p:cNvSpPr txBox="1">
            <a:spLocks/>
          </p:cNvSpPr>
          <p:nvPr/>
        </p:nvSpPr>
        <p:spPr>
          <a:xfrm>
            <a:off x="4539832" y="2171700"/>
            <a:ext cx="3210083" cy="3873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chemeClr val="accent4"/>
                </a:solidFill>
                <a:effectLst/>
                <a:uLnTx/>
                <a:uFillTx/>
                <a:latin typeface="Cooper Black" panose="0208090404030B020404" pitchFamily="18" charset="77"/>
                <a:ea typeface="+mn-ea"/>
                <a:cs typeface="+mn-cs"/>
              </a:rPr>
              <a:t>Physical Pain</a:t>
            </a:r>
          </a:p>
          <a:p>
            <a:pPr marL="0" indent="0" fontAlgn="base">
              <a:lnSpc>
                <a:spcPct val="100000"/>
              </a:lnSpc>
              <a:buNone/>
              <a:defRPr/>
            </a:pP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Teens who have </a:t>
            </a:r>
            <a:b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b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been injured or are experiencing physical pain may try pills to help with the pain.</a:t>
            </a:r>
          </a:p>
          <a:p>
            <a:pPr marL="0" indent="0" fontAlgn="base">
              <a:lnSpc>
                <a:spcPct val="100000"/>
              </a:lnSpc>
              <a:buNone/>
              <a:defRPr/>
            </a:pPr>
            <a:endParaRPr lang="en-US" sz="1000">
              <a:solidFill>
                <a:schemeClr val="tx1"/>
              </a:solidFill>
            </a:endParaRPr>
          </a:p>
          <a:p>
            <a:endParaRPr lang="en-US">
              <a:solidFill>
                <a:schemeClr val="tx1"/>
              </a:solidFill>
            </a:endParaRPr>
          </a:p>
        </p:txBody>
      </p:sp>
      <p:sp>
        <p:nvSpPr>
          <p:cNvPr id="5" name="Content Placeholder 10">
            <a:extLst>
              <a:ext uri="{FF2B5EF4-FFF2-40B4-BE49-F238E27FC236}">
                <a16:creationId xmlns:a16="http://schemas.microsoft.com/office/drawing/2014/main" id="{B4EAC0F6-407F-87EE-3993-512C6A3EDD2C}"/>
              </a:ext>
            </a:extLst>
          </p:cNvPr>
          <p:cNvSpPr txBox="1">
            <a:spLocks/>
          </p:cNvSpPr>
          <p:nvPr/>
        </p:nvSpPr>
        <p:spPr>
          <a:xfrm>
            <a:off x="8069704" y="2171700"/>
            <a:ext cx="3442742" cy="38735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lang="en-US" sz="3200">
                <a:solidFill>
                  <a:srgbClr val="F99BC6"/>
                </a:solidFill>
                <a:latin typeface="Cooper Black" panose="0208090404030B020404" pitchFamily="18" charset="77"/>
              </a:rPr>
              <a:t>S</a:t>
            </a:r>
            <a:r>
              <a:rPr kumimoji="0" lang="en-US" sz="3200" b="0" i="0" u="none" strike="noStrike" kern="1200" cap="none" spc="0" normalizeH="0" baseline="0" noProof="0" err="1">
                <a:ln>
                  <a:noFill/>
                </a:ln>
                <a:solidFill>
                  <a:srgbClr val="F99BC6"/>
                </a:solidFill>
                <a:effectLst/>
                <a:uLnTx/>
                <a:uFillTx/>
                <a:latin typeface="Cooper Black" panose="0208090404030B020404" pitchFamily="18" charset="77"/>
                <a:ea typeface="+mn-ea"/>
                <a:cs typeface="+mn-cs"/>
              </a:rPr>
              <a:t>ocial</a:t>
            </a:r>
            <a:r>
              <a:rPr lang="en-US" sz="3200">
                <a:solidFill>
                  <a:srgbClr val="F99BC6"/>
                </a:solidFill>
                <a:latin typeface="Cooper Black" panose="0208090404030B020404" pitchFamily="18" charset="77"/>
              </a:rPr>
              <a:t> </a:t>
            </a:r>
            <a:r>
              <a:rPr kumimoji="0" lang="en-US" sz="3200" b="0" i="0" u="none" strike="noStrike" kern="1200" cap="none" spc="0" normalizeH="0" baseline="0" noProof="0">
                <a:ln>
                  <a:noFill/>
                </a:ln>
                <a:solidFill>
                  <a:srgbClr val="F99BC6"/>
                </a:solidFill>
                <a:effectLst/>
                <a:uLnTx/>
                <a:uFillTx/>
                <a:latin typeface="Cooper Black" panose="0208090404030B020404" pitchFamily="18" charset="77"/>
                <a:ea typeface="+mn-ea"/>
                <a:cs typeface="+mn-cs"/>
              </a:rPr>
              <a:t>Pressure</a:t>
            </a:r>
          </a:p>
          <a:p>
            <a:pPr marL="0" indent="0" fontAlgn="base">
              <a:lnSpc>
                <a:spcPct val="100000"/>
              </a:lnSpc>
              <a:buNone/>
              <a:defRPr/>
            </a:pPr>
            <a:r>
              <a:rPr kumimoji="0" lang="en-US" sz="2400" b="0" i="0" u="none" strike="noStrike" kern="1200" cap="none" spc="0" normalizeH="0" baseline="0" noProof="0">
                <a:ln>
                  <a:noFill/>
                </a:ln>
                <a:solidFill>
                  <a:srgbClr val="EEECE7"/>
                </a:solidFill>
                <a:effectLst/>
                <a:uLnTx/>
                <a:uFillTx/>
                <a:latin typeface="Helvetica" pitchFamily="2" charset="0"/>
                <a:ea typeface="+mn-ea"/>
                <a:cs typeface="+mn-cs"/>
              </a:rPr>
              <a:t>Teens may experiment in social settings with peers who are drinking, taking pills, or using other drugs.</a:t>
            </a:r>
          </a:p>
          <a:p>
            <a:pPr marL="0" indent="0" fontAlgn="base">
              <a:lnSpc>
                <a:spcPct val="100000"/>
              </a:lnSpc>
              <a:buNone/>
              <a:defRPr/>
            </a:pPr>
            <a:endParaRPr lang="en-US" sz="1000">
              <a:solidFill>
                <a:schemeClr val="tx1"/>
              </a:solidFill>
            </a:endParaRPr>
          </a:p>
          <a:p>
            <a:endParaRPr lang="en-US">
              <a:solidFill>
                <a:schemeClr val="tx1"/>
              </a:solidFill>
            </a:endParaRPr>
          </a:p>
        </p:txBody>
      </p:sp>
    </p:spTree>
    <p:extLst>
      <p:ext uri="{BB962C8B-B14F-4D97-AF65-F5344CB8AC3E}">
        <p14:creationId xmlns:p14="http://schemas.microsoft.com/office/powerpoint/2010/main" val="298139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348E6B-AD37-C4F0-D468-0DE202884749}"/>
              </a:ext>
            </a:extLst>
          </p:cNvPr>
          <p:cNvSpPr>
            <a:spLocks noGrp="1"/>
          </p:cNvSpPr>
          <p:nvPr>
            <p:ph idx="10"/>
          </p:nvPr>
        </p:nvSpPr>
        <p:spPr>
          <a:xfrm>
            <a:off x="6988097" y="723900"/>
            <a:ext cx="4379773" cy="5530200"/>
          </a:xfrm>
        </p:spPr>
        <p:txBody>
          <a:bodyPr lIns="91440" tIns="45720" rIns="91440" bIns="45720" anchor="t"/>
          <a:lstStyle/>
          <a:p>
            <a:pPr marL="0" indent="0">
              <a:buNone/>
            </a:pPr>
            <a:r>
              <a:rPr lang="en-US" b="1" dirty="0">
                <a:solidFill>
                  <a:schemeClr val="bg1"/>
                </a:solidFill>
                <a:latin typeface="Helvetica"/>
                <a:cs typeface="Helvetica"/>
              </a:rPr>
              <a:t>Naloxone (</a:t>
            </a:r>
            <a:r>
              <a:rPr lang="en-US" b="1">
                <a:solidFill>
                  <a:schemeClr val="bg1"/>
                </a:solidFill>
                <a:latin typeface="Helvetica"/>
                <a:cs typeface="Helvetica"/>
              </a:rPr>
              <a:t>Narcan):</a:t>
            </a:r>
          </a:p>
          <a:p>
            <a:pPr marL="0" indent="0">
              <a:buNone/>
            </a:pPr>
            <a:endParaRPr lang="en-US" sz="1000" dirty="0">
              <a:solidFill>
                <a:schemeClr val="bg1"/>
              </a:solidFill>
              <a:latin typeface="Helvetica"/>
              <a:cs typeface="Calibri"/>
            </a:endParaRPr>
          </a:p>
          <a:p>
            <a:r>
              <a:rPr lang="en-US" dirty="0">
                <a:solidFill>
                  <a:schemeClr val="bg1"/>
                </a:solidFill>
                <a:latin typeface="Helvetica"/>
                <a:cs typeface="Calibri"/>
              </a:rPr>
              <a:t>Also known as Narcan</a:t>
            </a:r>
            <a:endParaRPr lang="en-US" dirty="0">
              <a:solidFill>
                <a:schemeClr val="bg1"/>
              </a:solidFill>
              <a:latin typeface="Helvetica"/>
            </a:endParaRPr>
          </a:p>
          <a:p>
            <a:endParaRPr lang="en-US" sz="1000" dirty="0">
              <a:solidFill>
                <a:schemeClr val="bg1"/>
              </a:solidFill>
              <a:cs typeface="Calibri"/>
            </a:endParaRPr>
          </a:p>
          <a:p>
            <a:r>
              <a:rPr lang="en-US" dirty="0">
                <a:solidFill>
                  <a:schemeClr val="bg1"/>
                </a:solidFill>
                <a:latin typeface="Helvetica"/>
                <a:cs typeface="Calibri"/>
              </a:rPr>
              <a:t>Reverses opioid overdoses</a:t>
            </a:r>
          </a:p>
          <a:p>
            <a:pPr marL="0" indent="0">
              <a:buNone/>
            </a:pPr>
            <a:endParaRPr lang="en-US" sz="1000" dirty="0">
              <a:solidFill>
                <a:schemeClr val="bg1"/>
              </a:solidFill>
              <a:cs typeface="Calibri"/>
            </a:endParaRPr>
          </a:p>
          <a:p>
            <a:r>
              <a:rPr lang="en-US" dirty="0">
                <a:solidFill>
                  <a:schemeClr val="bg1"/>
                </a:solidFill>
                <a:latin typeface="Helvetica"/>
                <a:cs typeface="Calibri"/>
              </a:rPr>
              <a:t>Available most commonly </a:t>
            </a:r>
            <a:br>
              <a:rPr lang="en-US" dirty="0">
                <a:cs typeface="Calibri"/>
              </a:rPr>
            </a:br>
            <a:r>
              <a:rPr lang="en-US" dirty="0">
                <a:solidFill>
                  <a:schemeClr val="bg1"/>
                </a:solidFill>
                <a:latin typeface="Helvetica"/>
                <a:cs typeface="Calibri"/>
              </a:rPr>
              <a:t>as a nasal spray</a:t>
            </a:r>
          </a:p>
          <a:p>
            <a:pPr marL="0" indent="0">
              <a:buNone/>
            </a:pPr>
            <a:endParaRPr lang="en-US" sz="1000" dirty="0">
              <a:solidFill>
                <a:schemeClr val="bg1"/>
              </a:solidFill>
              <a:cs typeface="Calibri"/>
            </a:endParaRPr>
          </a:p>
          <a:p>
            <a:r>
              <a:rPr lang="en-US" dirty="0">
                <a:solidFill>
                  <a:schemeClr val="bg1"/>
                </a:solidFill>
                <a:latin typeface="Helvetica"/>
                <a:cs typeface="Calibri"/>
              </a:rPr>
              <a:t>Washington state has </a:t>
            </a:r>
            <a:br>
              <a:rPr lang="en-US" dirty="0">
                <a:cs typeface="Calibri"/>
              </a:rPr>
            </a:br>
            <a:r>
              <a:rPr lang="en-US" dirty="0">
                <a:solidFill>
                  <a:schemeClr val="bg1"/>
                </a:solidFill>
                <a:latin typeface="Helvetica"/>
                <a:cs typeface="Calibri"/>
              </a:rPr>
              <a:t>Good Samaritan laws</a:t>
            </a:r>
          </a:p>
          <a:p>
            <a:endParaRPr lang="en-US" dirty="0">
              <a:solidFill>
                <a:schemeClr val="bg1"/>
              </a:solidFill>
            </a:endParaRPr>
          </a:p>
        </p:txBody>
      </p:sp>
      <p:sp>
        <p:nvSpPr>
          <p:cNvPr id="11" name="Content Placeholder 10">
            <a:extLst>
              <a:ext uri="{FF2B5EF4-FFF2-40B4-BE49-F238E27FC236}">
                <a16:creationId xmlns:a16="http://schemas.microsoft.com/office/drawing/2014/main" id="{434B6494-ED5E-3B12-C95C-ADB6AC8C9B3D}"/>
              </a:ext>
            </a:extLst>
          </p:cNvPr>
          <p:cNvSpPr>
            <a:spLocks noGrp="1"/>
          </p:cNvSpPr>
          <p:nvPr>
            <p:ph sz="quarter" idx="13"/>
          </p:nvPr>
        </p:nvSpPr>
        <p:spPr/>
        <p:txBody>
          <a:bodyPr/>
          <a:lstStyle/>
          <a:p>
            <a:r>
              <a:rPr lang="en-US">
                <a:solidFill>
                  <a:schemeClr val="tx1"/>
                </a:solidFill>
              </a:rPr>
              <a:t>The basics</a:t>
            </a:r>
          </a:p>
          <a:p>
            <a:r>
              <a:rPr lang="en-US">
                <a:solidFill>
                  <a:schemeClr val="tx1"/>
                </a:solidFill>
              </a:rPr>
              <a:t>of naloxone</a:t>
            </a:r>
          </a:p>
        </p:txBody>
      </p:sp>
      <p:pic>
        <p:nvPicPr>
          <p:cNvPr id="22" name="Picture 21" descr="A cartoon of a hand&#10;&#10;Description automatically generated">
            <a:extLst>
              <a:ext uri="{FF2B5EF4-FFF2-40B4-BE49-F238E27FC236}">
                <a16:creationId xmlns:a16="http://schemas.microsoft.com/office/drawing/2014/main" id="{AD35EE18-96C0-513C-16C2-7F32C3F84429}"/>
              </a:ext>
            </a:extLst>
          </p:cNvPr>
          <p:cNvPicPr>
            <a:picLocks noChangeAspect="1"/>
          </p:cNvPicPr>
          <p:nvPr/>
        </p:nvPicPr>
        <p:blipFill rotWithShape="1">
          <a:blip r:embed="rId3">
            <a:extLst>
              <a:ext uri="{28A0092B-C50C-407E-A947-70E740481C1C}">
                <a14:useLocalDpi xmlns:a14="http://schemas.microsoft.com/office/drawing/2010/main" val="0"/>
              </a:ext>
            </a:extLst>
          </a:blip>
          <a:srcRect t="-4018" b="33499"/>
          <a:stretch/>
        </p:blipFill>
        <p:spPr>
          <a:xfrm>
            <a:off x="422274" y="4380269"/>
            <a:ext cx="2177802" cy="2869346"/>
          </a:xfrm>
          <a:prstGeom prst="rect">
            <a:avLst/>
          </a:prstGeom>
        </p:spPr>
      </p:pic>
      <p:pic>
        <p:nvPicPr>
          <p:cNvPr id="27" name="Content Placeholder 19" descr="A black and pink object with a black background&#10;&#10;Description automatically generated">
            <a:extLst>
              <a:ext uri="{FF2B5EF4-FFF2-40B4-BE49-F238E27FC236}">
                <a16:creationId xmlns:a16="http://schemas.microsoft.com/office/drawing/2014/main" id="{1DBADB7C-ED8F-D1C4-3912-593A9B6DA5D3}"/>
              </a:ext>
            </a:extLst>
          </p:cNvPr>
          <p:cNvPicPr>
            <a:picLocks noChangeAspect="1"/>
          </p:cNvPicPr>
          <p:nvPr/>
        </p:nvPicPr>
        <p:blipFill rotWithShape="1">
          <a:blip r:embed="rId4">
            <a:extLst>
              <a:ext uri="{28A0092B-C50C-407E-A947-70E740481C1C}">
                <a14:useLocalDpi xmlns:a14="http://schemas.microsoft.com/office/drawing/2010/main" val="0"/>
              </a:ext>
            </a:extLst>
          </a:blip>
          <a:srcRect l="-1256" t="1" b="43783"/>
          <a:stretch/>
        </p:blipFill>
        <p:spPr>
          <a:xfrm>
            <a:off x="1809874" y="1976437"/>
            <a:ext cx="3661792" cy="5176530"/>
          </a:xfrm>
          <a:prstGeom prst="rect">
            <a:avLst/>
          </a:prstGeom>
        </p:spPr>
      </p:pic>
    </p:spTree>
    <p:extLst>
      <p:ext uri="{BB962C8B-B14F-4D97-AF65-F5344CB8AC3E}">
        <p14:creationId xmlns:p14="http://schemas.microsoft.com/office/powerpoint/2010/main" val="218505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348E6B-AD37-C4F0-D468-0DE202884749}"/>
              </a:ext>
            </a:extLst>
          </p:cNvPr>
          <p:cNvSpPr>
            <a:spLocks noGrp="1"/>
          </p:cNvSpPr>
          <p:nvPr>
            <p:ph idx="10"/>
          </p:nvPr>
        </p:nvSpPr>
        <p:spPr>
          <a:xfrm>
            <a:off x="6988097" y="723900"/>
            <a:ext cx="4379773" cy="5530200"/>
          </a:xfrm>
        </p:spPr>
        <p:txBody>
          <a:bodyPr/>
          <a:lstStyle/>
          <a:p>
            <a:pPr marL="0" indent="0">
              <a:buNone/>
            </a:pPr>
            <a:r>
              <a:rPr lang="en-US" b="1" dirty="0">
                <a:solidFill>
                  <a:schemeClr val="bg1"/>
                </a:solidFill>
                <a:cs typeface="Calibri"/>
              </a:rPr>
              <a:t>Naloxone (Narcan):</a:t>
            </a:r>
          </a:p>
          <a:p>
            <a:pPr marL="0" indent="0">
              <a:buNone/>
            </a:pPr>
            <a:endParaRPr lang="en-US" sz="1000" b="1" dirty="0">
              <a:solidFill>
                <a:schemeClr val="bg1"/>
              </a:solidFill>
              <a:cs typeface="Calibri"/>
            </a:endParaRPr>
          </a:p>
          <a:p>
            <a:r>
              <a:rPr lang="en-US" dirty="0">
                <a:solidFill>
                  <a:schemeClr val="bg1"/>
                </a:solidFill>
                <a:cs typeface="Calibri"/>
              </a:rPr>
              <a:t>Blocks the effects of opioids to help wake someone up.</a:t>
            </a:r>
          </a:p>
          <a:p>
            <a:endParaRPr lang="en-US" sz="1000" dirty="0">
              <a:solidFill>
                <a:schemeClr val="bg1"/>
              </a:solidFill>
              <a:cs typeface="Calibri"/>
            </a:endParaRPr>
          </a:p>
          <a:p>
            <a:r>
              <a:rPr lang="en-US" dirty="0">
                <a:solidFill>
                  <a:schemeClr val="bg1"/>
                </a:solidFill>
                <a:cs typeface="Calibri"/>
              </a:rPr>
              <a:t>Does not work to treat the effects of other drugs or alcohol.</a:t>
            </a:r>
          </a:p>
          <a:p>
            <a:endParaRPr lang="en-US" sz="1000" dirty="0">
              <a:solidFill>
                <a:schemeClr val="bg1"/>
              </a:solidFill>
              <a:cs typeface="Calibri"/>
            </a:endParaRPr>
          </a:p>
          <a:p>
            <a:r>
              <a:rPr lang="en-US" dirty="0">
                <a:solidFill>
                  <a:schemeClr val="bg1"/>
                </a:solidFill>
                <a:cs typeface="Calibri"/>
              </a:rPr>
              <a:t>Has no effect on someone who is not on opioids.</a:t>
            </a:r>
          </a:p>
          <a:p>
            <a:endParaRPr lang="en-US" sz="1000" dirty="0">
              <a:solidFill>
                <a:schemeClr val="bg1"/>
              </a:solidFill>
              <a:cs typeface="Calibri"/>
            </a:endParaRPr>
          </a:p>
          <a:p>
            <a:r>
              <a:rPr lang="en-US" dirty="0">
                <a:solidFill>
                  <a:schemeClr val="bg1"/>
                </a:solidFill>
                <a:cs typeface="Calibri"/>
              </a:rPr>
              <a:t>Is not habit-forming.</a:t>
            </a:r>
          </a:p>
          <a:p>
            <a:endParaRPr lang="en-US" sz="1000" dirty="0">
              <a:solidFill>
                <a:schemeClr val="bg1"/>
              </a:solidFill>
              <a:cs typeface="Calibri"/>
            </a:endParaRPr>
          </a:p>
          <a:p>
            <a:r>
              <a:rPr lang="en-US" dirty="0">
                <a:solidFill>
                  <a:schemeClr val="bg1"/>
                </a:solidFill>
                <a:cs typeface="Calibri"/>
              </a:rPr>
              <a:t>Is the best tool we have to save lives.</a:t>
            </a:r>
          </a:p>
          <a:p>
            <a:endParaRPr lang="en-US" dirty="0">
              <a:solidFill>
                <a:schemeClr val="bg1"/>
              </a:solidFill>
            </a:endParaRPr>
          </a:p>
        </p:txBody>
      </p:sp>
      <p:sp>
        <p:nvSpPr>
          <p:cNvPr id="11" name="Content Placeholder 10">
            <a:extLst>
              <a:ext uri="{FF2B5EF4-FFF2-40B4-BE49-F238E27FC236}">
                <a16:creationId xmlns:a16="http://schemas.microsoft.com/office/drawing/2014/main" id="{434B6494-ED5E-3B12-C95C-ADB6AC8C9B3D}"/>
              </a:ext>
            </a:extLst>
          </p:cNvPr>
          <p:cNvSpPr>
            <a:spLocks noGrp="1"/>
          </p:cNvSpPr>
          <p:nvPr>
            <p:ph sz="quarter" idx="13"/>
          </p:nvPr>
        </p:nvSpPr>
        <p:spPr/>
        <p:txBody>
          <a:bodyPr/>
          <a:lstStyle/>
          <a:p>
            <a:r>
              <a:rPr lang="en-US">
                <a:solidFill>
                  <a:schemeClr val="tx1"/>
                </a:solidFill>
              </a:rPr>
              <a:t>The basics</a:t>
            </a:r>
          </a:p>
          <a:p>
            <a:r>
              <a:rPr lang="en-US">
                <a:solidFill>
                  <a:schemeClr val="tx1"/>
                </a:solidFill>
              </a:rPr>
              <a:t>of naloxone</a:t>
            </a:r>
          </a:p>
        </p:txBody>
      </p:sp>
      <p:pic>
        <p:nvPicPr>
          <p:cNvPr id="20" name="Content Placeholder 19" descr="A black and pink object with a black background&#10;&#10;Description automatically generated">
            <a:extLst>
              <a:ext uri="{FF2B5EF4-FFF2-40B4-BE49-F238E27FC236}">
                <a16:creationId xmlns:a16="http://schemas.microsoft.com/office/drawing/2014/main" id="{F46B529D-7FFD-3D7C-21F5-ABAB2F01B213}"/>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256" t="1" b="43783"/>
          <a:stretch/>
        </p:blipFill>
        <p:spPr>
          <a:xfrm>
            <a:off x="1809874" y="1976437"/>
            <a:ext cx="3661792" cy="5176530"/>
          </a:xfrm>
        </p:spPr>
      </p:pic>
      <p:pic>
        <p:nvPicPr>
          <p:cNvPr id="22" name="Picture 21" descr="A cartoon of a hand&#10;&#10;Description automatically generated">
            <a:extLst>
              <a:ext uri="{FF2B5EF4-FFF2-40B4-BE49-F238E27FC236}">
                <a16:creationId xmlns:a16="http://schemas.microsoft.com/office/drawing/2014/main" id="{AD35EE18-96C0-513C-16C2-7F32C3F84429}"/>
              </a:ext>
            </a:extLst>
          </p:cNvPr>
          <p:cNvPicPr>
            <a:picLocks noChangeAspect="1"/>
          </p:cNvPicPr>
          <p:nvPr/>
        </p:nvPicPr>
        <p:blipFill rotWithShape="1">
          <a:blip r:embed="rId4">
            <a:extLst>
              <a:ext uri="{28A0092B-C50C-407E-A947-70E740481C1C}">
                <a14:useLocalDpi xmlns:a14="http://schemas.microsoft.com/office/drawing/2010/main" val="0"/>
              </a:ext>
            </a:extLst>
          </a:blip>
          <a:srcRect t="-4018" b="33499"/>
          <a:stretch/>
        </p:blipFill>
        <p:spPr>
          <a:xfrm>
            <a:off x="422274" y="4380269"/>
            <a:ext cx="2177802" cy="2869346"/>
          </a:xfrm>
          <a:prstGeom prst="rect">
            <a:avLst/>
          </a:prstGeom>
        </p:spPr>
      </p:pic>
    </p:spTree>
    <p:extLst>
      <p:ext uri="{BB962C8B-B14F-4D97-AF65-F5344CB8AC3E}">
        <p14:creationId xmlns:p14="http://schemas.microsoft.com/office/powerpoint/2010/main" val="32215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olorful lines on a black background&#10;&#10;Description automatically generated">
            <a:extLst>
              <a:ext uri="{FF2B5EF4-FFF2-40B4-BE49-F238E27FC236}">
                <a16:creationId xmlns:a16="http://schemas.microsoft.com/office/drawing/2014/main" id="{FAED4394-5348-5F0F-71E2-C448E3216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80" y="1120878"/>
            <a:ext cx="12657359" cy="4719483"/>
          </a:xfrm>
          <a:prstGeom prst="rect">
            <a:avLst/>
          </a:prstGeom>
        </p:spPr>
      </p:pic>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794634" y="1076634"/>
            <a:ext cx="9762094" cy="471948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8000">
                <a:solidFill>
                  <a:schemeClr val="accent1"/>
                </a:solidFill>
                <a:cs typeface="Calibri Light"/>
              </a:rPr>
              <a:t>Questions? </a:t>
            </a:r>
          </a:p>
          <a:p>
            <a:r>
              <a:rPr lang="en-US" sz="8000">
                <a:solidFill>
                  <a:schemeClr val="accent1"/>
                </a:solidFill>
                <a:cs typeface="Calibri Light"/>
              </a:rPr>
              <a:t>Thank you! </a:t>
            </a:r>
          </a:p>
        </p:txBody>
      </p:sp>
      <p:sp>
        <p:nvSpPr>
          <p:cNvPr id="9" name="Title 9">
            <a:extLst>
              <a:ext uri="{FF2B5EF4-FFF2-40B4-BE49-F238E27FC236}">
                <a16:creationId xmlns:a16="http://schemas.microsoft.com/office/drawing/2014/main" id="{FB13AB5A-8B00-3CD8-4B91-C8E2A53EFEBD}"/>
              </a:ext>
            </a:extLst>
          </p:cNvPr>
          <p:cNvSpPr txBox="1">
            <a:spLocks/>
          </p:cNvSpPr>
          <p:nvPr/>
        </p:nvSpPr>
        <p:spPr>
          <a:xfrm>
            <a:off x="824130" y="5840361"/>
            <a:ext cx="10841844" cy="576569"/>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3200">
                <a:solidFill>
                  <a:schemeClr val="tx1"/>
                </a:solidFill>
                <a:cs typeface="Calibri Light"/>
              </a:rPr>
              <a:t>Visit </a:t>
            </a:r>
            <a:r>
              <a:rPr lang="en-US" sz="3200" err="1">
                <a:solidFill>
                  <a:schemeClr val="tx1"/>
                </a:solidFill>
                <a:cs typeface="Calibri Light"/>
              </a:rPr>
              <a:t>WAFriendsForLife.com</a:t>
            </a:r>
            <a:r>
              <a:rPr lang="en-US" sz="3200">
                <a:solidFill>
                  <a:schemeClr val="tx1"/>
                </a:solidFill>
                <a:cs typeface="Calibri Light"/>
              </a:rPr>
              <a:t> for more </a:t>
            </a:r>
            <a:endParaRPr lang="en-US" sz="3200">
              <a:solidFill>
                <a:schemeClr val="tx1"/>
              </a:solidFill>
            </a:endParaRPr>
          </a:p>
        </p:txBody>
      </p:sp>
    </p:spTree>
    <p:extLst>
      <p:ext uri="{BB962C8B-B14F-4D97-AF65-F5344CB8AC3E}">
        <p14:creationId xmlns:p14="http://schemas.microsoft.com/office/powerpoint/2010/main" val="222226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6CD1D-7298-7053-47CB-B8E2998F5287}"/>
              </a:ext>
            </a:extLst>
          </p:cNvPr>
          <p:cNvSpPr>
            <a:spLocks noGrp="1"/>
          </p:cNvSpPr>
          <p:nvPr>
            <p:ph type="title"/>
          </p:nvPr>
        </p:nvSpPr>
        <p:spPr>
          <a:xfrm>
            <a:off x="757745" y="637632"/>
            <a:ext cx="9912816" cy="676014"/>
          </a:xfrm>
        </p:spPr>
        <p:txBody>
          <a:bodyPr anchor="b">
            <a:noAutofit/>
          </a:bodyPr>
          <a:lstStyle/>
          <a:p>
            <a:r>
              <a:rPr lang="en-US" sz="4800"/>
              <a:t>What we’ll cover</a:t>
            </a:r>
          </a:p>
        </p:txBody>
      </p:sp>
      <p:sp>
        <p:nvSpPr>
          <p:cNvPr id="10" name="Content Placeholder 9">
            <a:extLst>
              <a:ext uri="{FF2B5EF4-FFF2-40B4-BE49-F238E27FC236}">
                <a16:creationId xmlns:a16="http://schemas.microsoft.com/office/drawing/2014/main" id="{AB3D0EE5-3922-9C1F-8615-57CC3A634B58}"/>
              </a:ext>
            </a:extLst>
          </p:cNvPr>
          <p:cNvSpPr>
            <a:spLocks noGrp="1"/>
          </p:cNvSpPr>
          <p:nvPr>
            <p:ph idx="1"/>
          </p:nvPr>
        </p:nvSpPr>
        <p:spPr>
          <a:xfrm>
            <a:off x="800099" y="2171701"/>
            <a:ext cx="10457843" cy="3739702"/>
          </a:xfrm>
        </p:spPr>
        <p:txBody>
          <a:bodyPr lIns="91440" tIns="45720" rIns="91440" bIns="45720" anchor="t"/>
          <a:lstStyle/>
          <a:p>
            <a:pPr marL="514350" indent="-514350">
              <a:buFont typeface="+mj-lt"/>
              <a:buAutoNum type="arabicPeriod"/>
            </a:pPr>
            <a:r>
              <a:rPr lang="en-US" sz="3200" dirty="0">
                <a:solidFill>
                  <a:schemeClr val="accent4"/>
                </a:solidFill>
                <a:latin typeface="Cooper Black"/>
                <a:cs typeface="Heliuum Trial VAR ExtraLight" pitchFamily="2" charset="0"/>
              </a:rPr>
              <a:t>Basics about opioids, fentanyl, </a:t>
            </a:r>
            <a:br>
              <a:rPr lang="en-US" sz="3200" dirty="0">
                <a:latin typeface="Cooper Black" panose="0208090404030B020404" pitchFamily="18" charset="77"/>
                <a:cs typeface="Heliuum Trial VAR ExtraLight" pitchFamily="2" charset="0"/>
              </a:rPr>
            </a:br>
            <a:r>
              <a:rPr lang="en-US" sz="3200" dirty="0">
                <a:solidFill>
                  <a:schemeClr val="accent4"/>
                </a:solidFill>
                <a:latin typeface="Cooper Black"/>
                <a:cs typeface="Heliuum Trial VAR ExtraLight" pitchFamily="2" charset="0"/>
              </a:rPr>
              <a:t>and naloxone (Narcan)</a:t>
            </a:r>
          </a:p>
          <a:p>
            <a:pPr marL="514350" indent="-514350">
              <a:buFont typeface="+mj-lt"/>
              <a:buAutoNum type="arabicPeriod"/>
            </a:pPr>
            <a:endParaRPr lang="en-US" sz="3200" dirty="0">
              <a:solidFill>
                <a:schemeClr val="tx1"/>
              </a:solidFill>
              <a:latin typeface="Cooper Black" panose="0208090404030B020404" pitchFamily="18" charset="77"/>
              <a:cs typeface="Heliuum Trial VAR ExtraLight" pitchFamily="2" charset="0"/>
            </a:endParaRPr>
          </a:p>
          <a:p>
            <a:pPr marL="514350" indent="-514350">
              <a:buFont typeface="+mj-lt"/>
              <a:buAutoNum type="arabicPeriod"/>
            </a:pPr>
            <a:r>
              <a:rPr lang="en-US" sz="3200" dirty="0">
                <a:solidFill>
                  <a:schemeClr val="accent2"/>
                </a:solidFill>
                <a:latin typeface="Cooper Black"/>
                <a:cs typeface="Calibri"/>
              </a:rPr>
              <a:t>How this issue affects people your age</a:t>
            </a:r>
          </a:p>
          <a:p>
            <a:pPr marL="514350" indent="-514350">
              <a:buFont typeface="+mj-lt"/>
              <a:buAutoNum type="arabicPeriod"/>
            </a:pPr>
            <a:endParaRPr lang="en-US" sz="3200" dirty="0">
              <a:solidFill>
                <a:schemeClr val="tx1"/>
              </a:solidFill>
              <a:latin typeface="Cooper Black" panose="0208090404030B020404" pitchFamily="18" charset="77"/>
              <a:cs typeface="Calibri"/>
            </a:endParaRPr>
          </a:p>
          <a:p>
            <a:pPr marL="514350" indent="-514350">
              <a:buFont typeface="+mj-lt"/>
              <a:buAutoNum type="arabicPeriod"/>
            </a:pPr>
            <a:r>
              <a:rPr lang="en-US" sz="3200" dirty="0">
                <a:solidFill>
                  <a:srgbClr val="F99BC6"/>
                </a:solidFill>
                <a:latin typeface="Cooper Black"/>
                <a:cs typeface="Calibri"/>
              </a:rPr>
              <a:t>How to help keep your friends and </a:t>
            </a:r>
            <a:br>
              <a:rPr lang="en-US" sz="3200" dirty="0">
                <a:latin typeface="Cooper Black" panose="0208090404030B020404" pitchFamily="18" charset="77"/>
                <a:cs typeface="Calibri"/>
              </a:rPr>
            </a:br>
            <a:r>
              <a:rPr lang="en-US" sz="3200" dirty="0">
                <a:solidFill>
                  <a:srgbClr val="F99BC6"/>
                </a:solidFill>
                <a:latin typeface="Cooper Black"/>
                <a:cs typeface="Calibri"/>
              </a:rPr>
              <a:t>yourself safe</a:t>
            </a:r>
          </a:p>
          <a:p>
            <a:endParaRPr lang="en-US" sz="3200" dirty="0">
              <a:solidFill>
                <a:schemeClr val="tx1"/>
              </a:solidFill>
              <a:latin typeface="Cooper Black" panose="0208090404030B020404" pitchFamily="18" charset="77"/>
              <a:cs typeface="Calibri"/>
            </a:endParaRPr>
          </a:p>
          <a:p>
            <a:endParaRPr lang="en-US" sz="3200" dirty="0">
              <a:solidFill>
                <a:schemeClr val="tx1"/>
              </a:solidFill>
              <a:latin typeface="Cooper Black" panose="0208090404030B020404" pitchFamily="18" charset="77"/>
              <a:cs typeface="Heliuum Trial VAR ExtraLight" pitchFamily="2" charset="0"/>
            </a:endParaRPr>
          </a:p>
        </p:txBody>
      </p:sp>
      <p:sp>
        <p:nvSpPr>
          <p:cNvPr id="17" name="Content Placeholder 9">
            <a:extLst>
              <a:ext uri="{FF2B5EF4-FFF2-40B4-BE49-F238E27FC236}">
                <a16:creationId xmlns:a16="http://schemas.microsoft.com/office/drawing/2014/main" id="{97C80B9A-D4B3-8721-E874-6CA2246FED64}"/>
              </a:ext>
            </a:extLst>
          </p:cNvPr>
          <p:cNvSpPr txBox="1">
            <a:spLocks/>
          </p:cNvSpPr>
          <p:nvPr/>
        </p:nvSpPr>
        <p:spPr>
          <a:xfrm>
            <a:off x="934057" y="5203903"/>
            <a:ext cx="9633472" cy="53845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cs typeface="Calibri"/>
            </a:endParaRPr>
          </a:p>
        </p:txBody>
      </p:sp>
      <p:pic>
        <p:nvPicPr>
          <p:cNvPr id="4" name="Picture 3" descr="A cartoon of a person's face&#10;&#10;Description automatically generated">
            <a:extLst>
              <a:ext uri="{FF2B5EF4-FFF2-40B4-BE49-F238E27FC236}">
                <a16:creationId xmlns:a16="http://schemas.microsoft.com/office/drawing/2014/main" id="{17EC8E2F-431B-E531-5362-C844F0278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940" y="2171700"/>
            <a:ext cx="2465242" cy="6366221"/>
          </a:xfrm>
          <a:prstGeom prst="rect">
            <a:avLst/>
          </a:prstGeom>
        </p:spPr>
      </p:pic>
    </p:spTree>
    <p:extLst>
      <p:ext uri="{BB962C8B-B14F-4D97-AF65-F5344CB8AC3E}">
        <p14:creationId xmlns:p14="http://schemas.microsoft.com/office/powerpoint/2010/main" val="18602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1F6830-5950-A70E-1A6D-3413B019E6B4}"/>
              </a:ext>
            </a:extLst>
          </p:cNvPr>
          <p:cNvSpPr>
            <a:spLocks noGrp="1"/>
          </p:cNvSpPr>
          <p:nvPr>
            <p:ph type="title"/>
          </p:nvPr>
        </p:nvSpPr>
        <p:spPr>
          <a:xfrm>
            <a:off x="824130" y="723900"/>
            <a:ext cx="4684041" cy="1207931"/>
          </a:xfrm>
        </p:spPr>
        <p:txBody>
          <a:bodyPr lIns="91440" tIns="45720" rIns="91440" bIns="45720" anchor="b">
            <a:noAutofit/>
          </a:bodyPr>
          <a:lstStyle/>
          <a:p>
            <a:pPr>
              <a:lnSpc>
                <a:spcPts val="5000"/>
              </a:lnSpc>
            </a:pPr>
            <a:r>
              <a:rPr lang="en-US" sz="4800" dirty="0">
                <a:latin typeface="Cooper Black"/>
              </a:rPr>
              <a:t>Basics about opioids</a:t>
            </a:r>
          </a:p>
        </p:txBody>
      </p:sp>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p:txBody>
          <a:bodyPr/>
          <a:lstStyle/>
          <a:p>
            <a:pPr marL="0" indent="0" algn="l" rtl="0" fontAlgn="base">
              <a:lnSpc>
                <a:spcPct val="100000"/>
              </a:lnSpc>
              <a:buNone/>
            </a:pPr>
            <a:r>
              <a:rPr lang="en-US" sz="2400" b="1" i="0" u="none" strike="noStrike">
                <a:effectLst/>
              </a:rPr>
              <a:t>Regulated (legal) opioids: </a:t>
            </a:r>
            <a:r>
              <a:rPr lang="en-US" sz="2400" b="0" i="0" u="none" strike="noStrike">
                <a:effectLst/>
              </a:rPr>
              <a:t>​</a:t>
            </a:r>
          </a:p>
          <a:p>
            <a:pPr fontAlgn="base">
              <a:lnSpc>
                <a:spcPct val="100000"/>
              </a:lnSpc>
            </a:pPr>
            <a:r>
              <a:rPr lang="en-US" sz="2400" b="0" i="0" u="none" strike="noStrike">
                <a:effectLst/>
              </a:rPr>
              <a:t>​Highly controlled​</a:t>
            </a:r>
          </a:p>
          <a:p>
            <a:pPr fontAlgn="base">
              <a:lnSpc>
                <a:spcPct val="100000"/>
              </a:lnSpc>
            </a:pPr>
            <a:r>
              <a:rPr lang="en-US" sz="2400" b="0" i="0" u="none" strike="noStrike">
                <a:effectLst/>
              </a:rPr>
              <a:t>​Made in official labs​</a:t>
            </a:r>
          </a:p>
          <a:p>
            <a:pPr fontAlgn="base">
              <a:lnSpc>
                <a:spcPct val="100000"/>
              </a:lnSpc>
            </a:pPr>
            <a:r>
              <a:rPr lang="en-US" sz="2400" b="0" i="0" u="none" strike="noStrike">
                <a:effectLst/>
              </a:rPr>
              <a:t>​The amount of medicine in each pill is the same​</a:t>
            </a:r>
          </a:p>
          <a:p>
            <a:pPr fontAlgn="base">
              <a:lnSpc>
                <a:spcPct val="100000"/>
              </a:lnSpc>
            </a:pPr>
            <a:r>
              <a:rPr lang="en-US" sz="2400" b="0" i="0" u="none" strike="noStrike">
                <a:effectLst/>
              </a:rPr>
              <a:t>​Prescribed by medical professionals​</a:t>
            </a:r>
          </a:p>
          <a:p>
            <a:pPr fontAlgn="base">
              <a:lnSpc>
                <a:spcPct val="100000"/>
              </a:lnSpc>
            </a:pPr>
            <a:r>
              <a:rPr lang="en-US" sz="2400" b="0" i="0" u="none" strike="noStrike">
                <a:effectLst/>
              </a:rPr>
              <a:t>​Dispensed by pharmacies</a:t>
            </a:r>
            <a:br>
              <a:rPr lang="en-US" sz="2400" b="0" i="0" u="none" strike="noStrike">
                <a:effectLst/>
              </a:rPr>
            </a:br>
            <a:endParaRPr lang="en-US" sz="2400"/>
          </a:p>
          <a:p>
            <a:pPr marL="0" indent="0" algn="l" rtl="0" fontAlgn="base">
              <a:buNone/>
            </a:pPr>
            <a:endParaRPr lang="en-US" b="0" i="0" u="none" strike="noStrike">
              <a:effectLst/>
            </a:endParaRPr>
          </a:p>
          <a:p>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672A739-5B19-DF7F-66A4-F39978D3CF3F}"/>
              </a:ext>
            </a:extLst>
          </p:cNvPr>
          <p:cNvSpPr>
            <a:spLocks noGrp="1"/>
          </p:cNvSpPr>
          <p:nvPr>
            <p:ph idx="10"/>
          </p:nvPr>
        </p:nvSpPr>
        <p:spPr>
          <a:xfrm>
            <a:off x="6988097" y="2190942"/>
            <a:ext cx="4379773" cy="4117588"/>
          </a:xfrm>
        </p:spPr>
        <p:txBody>
          <a:bodyPr/>
          <a:lstStyle/>
          <a:p>
            <a:pPr marL="0" indent="0" fontAlgn="base">
              <a:lnSpc>
                <a:spcPct val="100000"/>
              </a:lnSpc>
              <a:buNone/>
            </a:pPr>
            <a:r>
              <a:rPr lang="en-US" sz="2400" b="1" i="0" u="none" strike="noStrike" dirty="0">
                <a:effectLst/>
              </a:rPr>
              <a:t>Unregulated (illicit) opioids: ​​</a:t>
            </a:r>
          </a:p>
          <a:p>
            <a:r>
              <a:rPr lang="en-US" sz="2400" dirty="0"/>
              <a:t>Uncontrolled​​</a:t>
            </a:r>
          </a:p>
          <a:p>
            <a:r>
              <a:rPr lang="en-US" sz="2400" dirty="0"/>
              <a:t>​Made in underground labs​​</a:t>
            </a:r>
          </a:p>
          <a:p>
            <a:r>
              <a:rPr lang="en-US" sz="2400" dirty="0"/>
              <a:t>​The amount of medicine in each pill is different and impossible to predict​</a:t>
            </a:r>
          </a:p>
          <a:p>
            <a:r>
              <a:rPr lang="en-US" sz="2400" dirty="0"/>
              <a:t>​Sold on the streets or </a:t>
            </a:r>
            <a:br>
              <a:rPr lang="en-US" sz="2400" dirty="0"/>
            </a:br>
            <a:r>
              <a:rPr lang="en-US" sz="2400" dirty="0"/>
              <a:t>social media</a:t>
            </a:r>
          </a:p>
          <a:p>
            <a:pPr marL="0" indent="0">
              <a:buNone/>
            </a:pPr>
            <a:endParaRPr lang="en-US" dirty="0"/>
          </a:p>
        </p:txBody>
      </p:sp>
    </p:spTree>
    <p:extLst>
      <p:ext uri="{BB962C8B-B14F-4D97-AF65-F5344CB8AC3E}">
        <p14:creationId xmlns:p14="http://schemas.microsoft.com/office/powerpoint/2010/main" val="38652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295900" cy="4214232"/>
          </a:xfrm>
        </p:spPr>
        <p:txBody>
          <a:bodyPr lIns="91440" tIns="45720" rIns="91440" bIns="45720" anchor="t"/>
          <a:lstStyle/>
          <a:p>
            <a:pPr marL="0" indent="0" fontAlgn="base">
              <a:lnSpc>
                <a:spcPct val="100000"/>
              </a:lnSpc>
              <a:buNone/>
            </a:pPr>
            <a:r>
              <a:rPr lang="en-US" sz="2400" dirty="0">
                <a:cs typeface="Calibri"/>
              </a:rPr>
              <a:t>All opioids, whether regulated (legal) </a:t>
            </a:r>
            <a:br>
              <a:rPr lang="en-US" sz="2400" dirty="0">
                <a:cs typeface="Calibri"/>
              </a:rPr>
            </a:br>
            <a:r>
              <a:rPr lang="en-US" sz="2400" dirty="0">
                <a:cs typeface="Calibri"/>
              </a:rPr>
              <a:t>or unregulated (illicit), share some </a:t>
            </a:r>
            <a:br>
              <a:rPr lang="en-US" sz="2400" dirty="0">
                <a:cs typeface="Calibri"/>
              </a:rPr>
            </a:br>
            <a:r>
              <a:rPr lang="en-US" sz="2400" dirty="0">
                <a:cs typeface="Calibri"/>
              </a:rPr>
              <a:t>effects in common. They:</a:t>
            </a:r>
            <a:br>
              <a:rPr lang="en-US" sz="2400" dirty="0">
                <a:cs typeface="Calibri"/>
              </a:rPr>
            </a:br>
            <a:endParaRPr lang="en-US" sz="2400" dirty="0">
              <a:cs typeface="Calibri"/>
            </a:endParaRPr>
          </a:p>
          <a:p>
            <a:pPr marL="457200" indent="-457200"/>
            <a:r>
              <a:rPr lang="en-US" sz="2400" dirty="0">
                <a:cs typeface="Calibri"/>
              </a:rPr>
              <a:t>Relieve pain</a:t>
            </a:r>
          </a:p>
          <a:p>
            <a:pPr marL="457200" indent="-457200"/>
            <a:r>
              <a:rPr lang="en-US" sz="2400" dirty="0">
                <a:cs typeface="Calibri"/>
              </a:rPr>
              <a:t>Cause drowsiness/sleepiness</a:t>
            </a:r>
          </a:p>
          <a:p>
            <a:pPr marL="457200" indent="-457200"/>
            <a:r>
              <a:rPr lang="en-US" sz="2400" dirty="0">
                <a:cs typeface="Calibri"/>
              </a:rPr>
              <a:t>Depress, or slow down, breathing</a:t>
            </a:r>
          </a:p>
          <a:p>
            <a:pPr marL="0" indent="0">
              <a:buNone/>
            </a:pPr>
            <a:endParaRPr lang="en-US" sz="2400" b="0" i="0" u="none" strike="noStrike" dirty="0">
              <a:effectLst/>
              <a:cs typeface="Calibri"/>
            </a:endParaRPr>
          </a:p>
          <a:p>
            <a:pPr marL="0" indent="0">
              <a:buNone/>
            </a:pPr>
            <a:r>
              <a:rPr lang="en-US" sz="2400" dirty="0">
                <a:cs typeface="Calibri"/>
              </a:rPr>
              <a:t>Opioids can also be habit-forming.</a:t>
            </a:r>
          </a:p>
          <a:p>
            <a:pPr marL="0" indent="0">
              <a:buNone/>
            </a:pPr>
            <a:endParaRPr lang="en-US" b="0" i="0" u="none" strike="noStrike" dirty="0">
              <a:effectLst/>
            </a:endParaRPr>
          </a:p>
          <a:p>
            <a:endParaRPr lang="en-US" dirty="0"/>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9">
            <a:extLst>
              <a:ext uri="{FF2B5EF4-FFF2-40B4-BE49-F238E27FC236}">
                <a16:creationId xmlns:a16="http://schemas.microsoft.com/office/drawing/2014/main" id="{45197A8D-20AA-A77D-B99E-D47A1F43A2F3}"/>
              </a:ext>
            </a:extLst>
          </p:cNvPr>
          <p:cNvSpPr txBox="1">
            <a:spLocks/>
          </p:cNvSpPr>
          <p:nvPr/>
        </p:nvSpPr>
        <p:spPr>
          <a:xfrm>
            <a:off x="824130" y="723900"/>
            <a:ext cx="4684041" cy="1207931"/>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pPr>
              <a:lnSpc>
                <a:spcPts val="5000"/>
              </a:lnSpc>
            </a:pPr>
            <a:r>
              <a:rPr lang="en-US" sz="4800" dirty="0">
                <a:latin typeface="Cooper Black"/>
              </a:rPr>
              <a:t>Basics about opioids</a:t>
            </a:r>
          </a:p>
        </p:txBody>
      </p:sp>
      <p:pic>
        <p:nvPicPr>
          <p:cNvPr id="18" name="Picture 17" descr="A blue circle with white lines on it&#10;&#10;Description automatically generated">
            <a:extLst>
              <a:ext uri="{FF2B5EF4-FFF2-40B4-BE49-F238E27FC236}">
                <a16:creationId xmlns:a16="http://schemas.microsoft.com/office/drawing/2014/main" id="{D062A27F-F425-1109-8013-C4A880801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204" y="2171700"/>
            <a:ext cx="4211696" cy="4094433"/>
          </a:xfrm>
          <a:prstGeom prst="rect">
            <a:avLst/>
          </a:prstGeom>
        </p:spPr>
      </p:pic>
    </p:spTree>
    <p:extLst>
      <p:ext uri="{BB962C8B-B14F-4D97-AF65-F5344CB8AC3E}">
        <p14:creationId xmlns:p14="http://schemas.microsoft.com/office/powerpoint/2010/main" val="423043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099" y="2171699"/>
            <a:ext cx="5698590" cy="4425043"/>
          </a:xfrm>
        </p:spPr>
        <p:txBody>
          <a:bodyPr lIns="91440" tIns="45720" rIns="91440" bIns="45720" anchor="t"/>
          <a:lstStyle/>
          <a:p>
            <a:pPr marL="0" indent="0" fontAlgn="base">
              <a:lnSpc>
                <a:spcPct val="100000"/>
              </a:lnSpc>
              <a:buNone/>
            </a:pPr>
            <a:r>
              <a:rPr lang="en-US" sz="2400" dirty="0">
                <a:solidFill>
                  <a:schemeClr val="tx1"/>
                </a:solidFill>
                <a:latin typeface="Helvetica"/>
                <a:cs typeface="Calibri"/>
              </a:rPr>
              <a:t>Fentanyl is a powerful, fast-acting opioid about </a:t>
            </a:r>
            <a:r>
              <a:rPr lang="en-US" sz="2400" b="1" dirty="0">
                <a:solidFill>
                  <a:schemeClr val="tx1"/>
                </a:solidFill>
                <a:latin typeface="Helvetica"/>
                <a:cs typeface="Calibri"/>
              </a:rPr>
              <a:t>50 times stronger </a:t>
            </a:r>
            <a:r>
              <a:rPr lang="en-US" sz="2400" dirty="0">
                <a:solidFill>
                  <a:schemeClr val="tx1"/>
                </a:solidFill>
                <a:latin typeface="Helvetica"/>
                <a:cs typeface="Calibri"/>
              </a:rPr>
              <a:t>than heroin and </a:t>
            </a:r>
            <a:r>
              <a:rPr lang="en-US" sz="2400" b="1" dirty="0">
                <a:solidFill>
                  <a:schemeClr val="tx1"/>
                </a:solidFill>
                <a:latin typeface="Helvetica"/>
                <a:cs typeface="Calibri"/>
              </a:rPr>
              <a:t>100 times stronger</a:t>
            </a:r>
            <a:r>
              <a:rPr lang="en-US" sz="2400" dirty="0">
                <a:solidFill>
                  <a:schemeClr val="tx1"/>
                </a:solidFill>
                <a:latin typeface="Helvetica"/>
                <a:cs typeface="Calibri"/>
              </a:rPr>
              <a:t> than morphine. </a:t>
            </a:r>
          </a:p>
          <a:p>
            <a:pPr marL="0" indent="0" fontAlgn="base">
              <a:lnSpc>
                <a:spcPct val="100000"/>
              </a:lnSpc>
              <a:buNone/>
            </a:pPr>
            <a:endParaRPr lang="en-US" sz="1000" dirty="0">
              <a:solidFill>
                <a:schemeClr val="tx1"/>
              </a:solidFill>
              <a:cs typeface="Calibri"/>
            </a:endParaRPr>
          </a:p>
          <a:p>
            <a:pPr lvl="1">
              <a:spcBef>
                <a:spcPts val="200"/>
              </a:spcBef>
            </a:pPr>
            <a:r>
              <a:rPr lang="en-US" b="1" dirty="0">
                <a:solidFill>
                  <a:schemeClr val="accent5"/>
                </a:solidFill>
                <a:latin typeface="Helvetica"/>
                <a:cs typeface="Calibri"/>
              </a:rPr>
              <a:t>Regulated (legal) fentanyl </a:t>
            </a:r>
            <a:br>
              <a:rPr lang="en-US" b="1" dirty="0">
                <a:solidFill>
                  <a:schemeClr val="accent5"/>
                </a:solidFill>
                <a:latin typeface="Helvetica"/>
                <a:cs typeface="Calibri"/>
              </a:rPr>
            </a:br>
            <a:r>
              <a:rPr lang="en-US" dirty="0">
                <a:solidFill>
                  <a:schemeClr val="tx1"/>
                </a:solidFill>
                <a:latin typeface="Helvetica"/>
                <a:cs typeface="Calibri"/>
              </a:rPr>
              <a:t>is used in medical settings</a:t>
            </a:r>
          </a:p>
          <a:p>
            <a:pPr lvl="1">
              <a:spcBef>
                <a:spcPts val="0"/>
              </a:spcBef>
            </a:pPr>
            <a:endParaRPr lang="en-US" sz="1000" b="1" dirty="0">
              <a:solidFill>
                <a:schemeClr val="tx1"/>
              </a:solidFill>
              <a:cs typeface="Calibri"/>
            </a:endParaRPr>
          </a:p>
          <a:p>
            <a:pPr lvl="1"/>
            <a:r>
              <a:rPr lang="en-US" b="1" dirty="0">
                <a:solidFill>
                  <a:schemeClr val="accent1"/>
                </a:solidFill>
                <a:latin typeface="Helvetica"/>
                <a:cs typeface="Calibri"/>
              </a:rPr>
              <a:t>Unregulated (illicit) fentanyl </a:t>
            </a:r>
            <a:br>
              <a:rPr lang="en-US" dirty="0">
                <a:cs typeface="Calibri"/>
              </a:rPr>
            </a:br>
            <a:r>
              <a:rPr lang="en-US" dirty="0">
                <a:solidFill>
                  <a:schemeClr val="tx1"/>
                </a:solidFill>
                <a:latin typeface="Helvetica"/>
                <a:cs typeface="Calibri"/>
              </a:rPr>
              <a:t>is sold on the streets </a:t>
            </a:r>
          </a:p>
          <a:p>
            <a:pPr lvl="2"/>
            <a:r>
              <a:rPr lang="en-US" sz="1600" dirty="0">
                <a:solidFill>
                  <a:schemeClr val="tx1"/>
                </a:solidFill>
                <a:latin typeface="Helvetica"/>
                <a:cs typeface="Calibri"/>
              </a:rPr>
              <a:t>Pills can look like real prescription medication</a:t>
            </a:r>
          </a:p>
          <a:p>
            <a:pPr lvl="2"/>
            <a:r>
              <a:rPr lang="en-US" sz="1600" dirty="0">
                <a:solidFill>
                  <a:schemeClr val="tx1"/>
                </a:solidFill>
                <a:latin typeface="Helvetica"/>
                <a:cs typeface="Calibri"/>
              </a:rPr>
              <a:t>Powder can be mixed into other illicit </a:t>
            </a:r>
            <a:br>
              <a:rPr lang="en-US" sz="1600" dirty="0">
                <a:cs typeface="Calibri"/>
              </a:rPr>
            </a:br>
            <a:r>
              <a:rPr lang="en-US" sz="1600" dirty="0">
                <a:solidFill>
                  <a:schemeClr val="tx1"/>
                </a:solidFill>
                <a:latin typeface="Helvetica"/>
                <a:cs typeface="Calibri"/>
              </a:rPr>
              <a:t>drugs like cocaine and MDMA </a:t>
            </a:r>
            <a:endParaRPr lang="en-US" sz="2000" b="0" i="0" u="none" strike="noStrike" dirty="0">
              <a:solidFill>
                <a:schemeClr val="tx1"/>
              </a:solidFill>
              <a:effectLst/>
              <a:latin typeface="Helvetica"/>
              <a:cs typeface="Helvetica"/>
            </a:endParaRPr>
          </a:p>
          <a:p>
            <a:pPr lvl="1" fontAlgn="base"/>
            <a:endParaRPr lang="en-US" sz="2000" b="0" i="0" u="none" strike="noStrike" dirty="0">
              <a:solidFill>
                <a:schemeClr val="tx1"/>
              </a:solidFill>
              <a:effectLst/>
            </a:endParaRPr>
          </a:p>
          <a:p>
            <a:endParaRPr lang="en-US" dirty="0">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 blue circle with white lines on it&#10;&#10;Description automatically generated">
            <a:extLst>
              <a:ext uri="{FF2B5EF4-FFF2-40B4-BE49-F238E27FC236}">
                <a16:creationId xmlns:a16="http://schemas.microsoft.com/office/drawing/2014/main" id="{9400B37A-2B6E-1184-AB91-1DB8F2899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204" y="2171700"/>
            <a:ext cx="4211696" cy="4094433"/>
          </a:xfrm>
          <a:prstGeom prst="rect">
            <a:avLst/>
          </a:prstGeom>
        </p:spPr>
      </p:pic>
      <p:sp>
        <p:nvSpPr>
          <p:cNvPr id="2" name="Title 9">
            <a:extLst>
              <a:ext uri="{FF2B5EF4-FFF2-40B4-BE49-F238E27FC236}">
                <a16:creationId xmlns:a16="http://schemas.microsoft.com/office/drawing/2014/main" id="{5DB574D5-3E33-8684-DC25-C7D77A4519D8}"/>
              </a:ext>
            </a:extLst>
          </p:cNvPr>
          <p:cNvSpPr>
            <a:spLocks noGrp="1"/>
          </p:cNvSpPr>
          <p:nvPr>
            <p:ph type="title"/>
          </p:nvPr>
        </p:nvSpPr>
        <p:spPr>
          <a:xfrm>
            <a:off x="824130" y="723900"/>
            <a:ext cx="5698590" cy="1207931"/>
          </a:xfrm>
        </p:spPr>
        <p:txBody>
          <a:bodyPr lIns="91440" tIns="45720" rIns="91440" bIns="45720" anchor="b">
            <a:noAutofit/>
          </a:bodyPr>
          <a:lstStyle/>
          <a:p>
            <a:pPr>
              <a:lnSpc>
                <a:spcPts val="5000"/>
              </a:lnSpc>
            </a:pPr>
            <a:r>
              <a:rPr lang="en-US" sz="4800" dirty="0">
                <a:latin typeface="Cooper Black"/>
              </a:rPr>
              <a:t>Basics about fentanyl</a:t>
            </a:r>
          </a:p>
        </p:txBody>
      </p:sp>
      <p:pic>
        <p:nvPicPr>
          <p:cNvPr id="3" name="Picture 2" descr="A yellow wire on a black background&#10;&#10;Description automatically generated">
            <a:extLst>
              <a:ext uri="{FF2B5EF4-FFF2-40B4-BE49-F238E27FC236}">
                <a16:creationId xmlns:a16="http://schemas.microsoft.com/office/drawing/2014/main" id="{3F56B82F-F240-1E68-FD08-EE1646FD9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3621" flipV="1">
            <a:off x="5014452" y="744283"/>
            <a:ext cx="3219221" cy="1439354"/>
          </a:xfrm>
          <a:prstGeom prst="rect">
            <a:avLst/>
          </a:prstGeom>
        </p:spPr>
      </p:pic>
    </p:spTree>
    <p:extLst>
      <p:ext uri="{BB962C8B-B14F-4D97-AF65-F5344CB8AC3E}">
        <p14:creationId xmlns:p14="http://schemas.microsoft.com/office/powerpoint/2010/main" val="310158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295900" cy="3873500"/>
          </a:xfrm>
        </p:spPr>
        <p:txBody>
          <a:bodyPr lIns="91440" tIns="45720" rIns="91440" bIns="45720" anchor="t"/>
          <a:lstStyle/>
          <a:p>
            <a:pPr fontAlgn="base">
              <a:lnSpc>
                <a:spcPct val="100000"/>
              </a:lnSpc>
            </a:pPr>
            <a:r>
              <a:rPr lang="en-US" sz="2400" dirty="0">
                <a:latin typeface="Helvetica"/>
                <a:cs typeface="Helvetica"/>
              </a:rPr>
              <a:t>70% of overdose</a:t>
            </a:r>
            <a:r>
              <a:rPr lang="en-US" sz="2400" b="0" i="0" u="none" strike="noStrike" dirty="0">
                <a:effectLst/>
                <a:latin typeface="Helvetica"/>
                <a:cs typeface="Helvetica"/>
              </a:rPr>
              <a:t> deaths in Washington involve fentanyl.</a:t>
            </a:r>
          </a:p>
          <a:p>
            <a:pPr fontAlgn="base">
              <a:lnSpc>
                <a:spcPct val="100000"/>
              </a:lnSpc>
            </a:pPr>
            <a:r>
              <a:rPr lang="en-US" sz="2400" b="0" i="0" u="none" strike="noStrike" dirty="0">
                <a:effectLst/>
                <a:latin typeface="Helvetica"/>
                <a:cs typeface="Helvetica"/>
              </a:rPr>
              <a:t>The rate of youth overdose </a:t>
            </a:r>
            <a:br>
              <a:rPr lang="en-US" sz="2400" b="0" i="0" u="none" strike="noStrike" dirty="0">
                <a:effectLst/>
              </a:rPr>
            </a:br>
            <a:r>
              <a:rPr lang="en-US" sz="2400" b="0" i="0" u="none" strike="noStrike" dirty="0">
                <a:effectLst/>
                <a:latin typeface="Helvetica"/>
                <a:cs typeface="Helvetica"/>
              </a:rPr>
              <a:t>has increased in recent years</a:t>
            </a:r>
            <a:r>
              <a:rPr lang="en-US" sz="2400" dirty="0">
                <a:latin typeface="Helvetica"/>
                <a:cs typeface="Helvetica"/>
              </a:rPr>
              <a:t>.</a:t>
            </a:r>
            <a:endParaRPr lang="en-US" dirty="0">
              <a:cs typeface="Helvetica"/>
            </a:endParaRPr>
          </a:p>
          <a:p>
            <a:pPr>
              <a:lnSpc>
                <a:spcPct val="100000"/>
              </a:lnSpc>
            </a:pPr>
            <a:r>
              <a:rPr lang="en-US" sz="2400" dirty="0">
                <a:latin typeface="Helvetica"/>
                <a:cs typeface="Helvetica"/>
              </a:rPr>
              <a:t>Many</a:t>
            </a:r>
            <a:r>
              <a:rPr lang="en-US" sz="2400" b="0" i="0" u="none" strike="noStrike" dirty="0">
                <a:effectLst/>
                <a:latin typeface="Helvetica"/>
                <a:cs typeface="Helvetica"/>
              </a:rPr>
              <a:t> </a:t>
            </a:r>
            <a:r>
              <a:rPr lang="en-US" sz="2400" dirty="0">
                <a:latin typeface="Helvetica"/>
                <a:cs typeface="Helvetica"/>
              </a:rPr>
              <a:t>youth overdoses</a:t>
            </a:r>
            <a:r>
              <a:rPr lang="en-US" sz="2400" b="0" i="0" u="none" strike="noStrike" dirty="0">
                <a:effectLst/>
                <a:latin typeface="Helvetica"/>
                <a:cs typeface="Helvetica"/>
              </a:rPr>
              <a:t> are accidental.</a:t>
            </a:r>
            <a:endParaRPr lang="en-US" dirty="0">
              <a:cs typeface="Helvetica"/>
            </a:endParaRPr>
          </a:p>
          <a:p>
            <a:pPr fontAlgn="base">
              <a:lnSpc>
                <a:spcPct val="100000"/>
              </a:lnSpc>
            </a:pPr>
            <a:r>
              <a:rPr lang="en-US" sz="2400" b="0" i="0" u="none" strike="noStrike" dirty="0">
                <a:effectLst/>
                <a:latin typeface="Helvetica"/>
                <a:cs typeface="Helvetica"/>
              </a:rPr>
              <a:t>Yet, most teens (99%) say they do not use prescription pills to get high.</a:t>
            </a:r>
          </a:p>
          <a:p>
            <a:pPr marL="0" indent="0" fontAlgn="base">
              <a:lnSpc>
                <a:spcPct val="100000"/>
              </a:lnSpc>
              <a:buNone/>
            </a:pPr>
            <a:r>
              <a:rPr lang="en-US" sz="2000" b="0" i="0" u="none" strike="noStrike" dirty="0">
                <a:effectLst/>
                <a:latin typeface="Helvetica"/>
                <a:cs typeface="Helvetica"/>
              </a:rPr>
              <a:t>​</a:t>
            </a:r>
          </a:p>
          <a:p>
            <a:pPr lvl="1" fontAlgn="base"/>
            <a:endParaRPr lang="en-US" sz="2000" b="0" i="0" u="none" strike="noStrike" dirty="0">
              <a:effectLst/>
            </a:endParaRPr>
          </a:p>
          <a:p>
            <a:endParaRPr lang="en-US" dirty="0">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How this affects </a:t>
            </a:r>
          </a:p>
          <a:p>
            <a:r>
              <a:rPr lang="en-US" sz="4800">
                <a:solidFill>
                  <a:schemeClr val="accent2"/>
                </a:solidFill>
                <a:cs typeface="Calibri Light"/>
              </a:rPr>
              <a:t>people your age</a:t>
            </a:r>
            <a:endParaRPr lang="en-US" sz="4800">
              <a:solidFill>
                <a:schemeClr val="accent2"/>
              </a:solidFill>
            </a:endParaRPr>
          </a:p>
        </p:txBody>
      </p:sp>
      <p:sp>
        <p:nvSpPr>
          <p:cNvPr id="6" name="Subtitle 5">
            <a:extLst>
              <a:ext uri="{FF2B5EF4-FFF2-40B4-BE49-F238E27FC236}">
                <a16:creationId xmlns:a16="http://schemas.microsoft.com/office/drawing/2014/main" id="{73ECB7FC-4B51-B156-365C-6B96EBDAB61B}"/>
              </a:ext>
            </a:extLst>
          </p:cNvPr>
          <p:cNvSpPr txBox="1">
            <a:spLocks/>
          </p:cNvSpPr>
          <p:nvPr/>
        </p:nvSpPr>
        <p:spPr>
          <a:xfrm>
            <a:off x="800100" y="6252117"/>
            <a:ext cx="9786124" cy="3607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cs typeface="Calibri"/>
              </a:rPr>
              <a:t>Source: </a:t>
            </a:r>
            <a:r>
              <a:rPr lang="en-US" sz="1400">
                <a:cs typeface="Calibri"/>
                <a:hlinkClick r:id="rId3"/>
              </a:rPr>
              <a:t>DOH Overdose Dashboard</a:t>
            </a:r>
            <a:r>
              <a:rPr lang="en-US" sz="1400">
                <a:cs typeface="Calibri"/>
              </a:rPr>
              <a:t> </a:t>
            </a:r>
            <a:r>
              <a:rPr lang="en-US" sz="1400">
                <a:solidFill>
                  <a:schemeClr val="bg1"/>
                </a:solidFill>
                <a:cs typeface="Calibri"/>
              </a:rPr>
              <a:t>and </a:t>
            </a:r>
            <a:r>
              <a:rPr lang="en-US" sz="1400">
                <a:cs typeface="Calibri"/>
                <a:hlinkClick r:id="rId4"/>
              </a:rPr>
              <a:t>Health Youth Survey</a:t>
            </a:r>
            <a:endParaRPr lang="en-US" sz="1400"/>
          </a:p>
          <a:p>
            <a:pPr marL="0" indent="0">
              <a:buNone/>
            </a:pPr>
            <a:endParaRPr lang="en-US" sz="1400" b="1">
              <a:latin typeface="Helvetica"/>
              <a:cs typeface="Helvetica"/>
            </a:endParaRPr>
          </a:p>
        </p:txBody>
      </p:sp>
      <p:pic>
        <p:nvPicPr>
          <p:cNvPr id="16" name="Picture 15" descr="A map of the state of washington with blue and orange dots&#10;&#10;Description automatically generated">
            <a:extLst>
              <a:ext uri="{FF2B5EF4-FFF2-40B4-BE49-F238E27FC236}">
                <a16:creationId xmlns:a16="http://schemas.microsoft.com/office/drawing/2014/main" id="{80C4F43A-F4B0-1D76-48A9-FB85BD13A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96139"/>
            <a:ext cx="5440332" cy="3652520"/>
          </a:xfrm>
          <a:prstGeom prst="rect">
            <a:avLst/>
          </a:prstGeom>
        </p:spPr>
      </p:pic>
      <p:pic>
        <p:nvPicPr>
          <p:cNvPr id="17" name="Picture 16" descr="A yellow wire on a black background&#10;&#10;Description automatically generated">
            <a:extLst>
              <a:ext uri="{FF2B5EF4-FFF2-40B4-BE49-F238E27FC236}">
                <a16:creationId xmlns:a16="http://schemas.microsoft.com/office/drawing/2014/main" id="{B12CB6E9-C1CE-1973-2771-B52E87D6A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04207" flipV="1">
            <a:off x="4879443" y="2028600"/>
            <a:ext cx="2027387" cy="1108723"/>
          </a:xfrm>
          <a:prstGeom prst="rect">
            <a:avLst/>
          </a:prstGeom>
        </p:spPr>
      </p:pic>
    </p:spTree>
    <p:extLst>
      <p:ext uri="{BB962C8B-B14F-4D97-AF65-F5344CB8AC3E}">
        <p14:creationId xmlns:p14="http://schemas.microsoft.com/office/powerpoint/2010/main" val="197188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295900" cy="3873500"/>
          </a:xfrm>
        </p:spPr>
        <p:txBody>
          <a:bodyPr lIns="91440" tIns="45720" rIns="91440" bIns="45720" anchor="t"/>
          <a:lstStyle/>
          <a:p>
            <a:pPr marL="0" indent="0" fontAlgn="base">
              <a:lnSpc>
                <a:spcPct val="100000"/>
              </a:lnSpc>
              <a:buNone/>
            </a:pPr>
            <a:r>
              <a:rPr lang="en-US" sz="2400" b="1" i="0" u="none" strike="noStrike">
                <a:effectLst/>
                <a:latin typeface="Helvetica"/>
                <a:cs typeface="Helvetica"/>
              </a:rPr>
              <a:t>Both statements are true:</a:t>
            </a:r>
          </a:p>
          <a:p>
            <a:pPr fontAlgn="base">
              <a:lnSpc>
                <a:spcPct val="100000"/>
              </a:lnSpc>
            </a:pPr>
            <a:r>
              <a:rPr lang="en-US" sz="2400" b="0" i="0" u="none" strike="noStrike">
                <a:effectLst/>
                <a:latin typeface="Helvetica"/>
                <a:cs typeface="Helvetica"/>
              </a:rPr>
              <a:t>Most teens </a:t>
            </a:r>
            <a:r>
              <a:rPr lang="en-US" sz="2400">
                <a:latin typeface="Helvetica"/>
                <a:cs typeface="Helvetica"/>
              </a:rPr>
              <a:t>(99%) </a:t>
            </a:r>
            <a:r>
              <a:rPr lang="en-US" sz="2400" b="0" i="0" u="none" strike="noStrike">
                <a:effectLst/>
                <a:latin typeface="Helvetica"/>
                <a:cs typeface="Helvetica"/>
              </a:rPr>
              <a:t>don't experiment </a:t>
            </a:r>
            <a:br>
              <a:rPr lang="en-US" sz="2400" b="0" i="0" u="none" strike="noStrike">
                <a:effectLst/>
              </a:rPr>
            </a:br>
            <a:r>
              <a:rPr lang="en-US" sz="2400" b="0" i="0" u="none" strike="noStrike">
                <a:effectLst/>
                <a:latin typeface="Helvetica"/>
                <a:cs typeface="Helvetica"/>
              </a:rPr>
              <a:t>with pills. </a:t>
            </a:r>
          </a:p>
          <a:p>
            <a:pPr fontAlgn="base">
              <a:lnSpc>
                <a:spcPct val="100000"/>
              </a:lnSpc>
            </a:pPr>
            <a:r>
              <a:rPr lang="en-US" sz="2400" b="0" i="0" u="none" strike="noStrike">
                <a:effectLst/>
                <a:latin typeface="Helvetica"/>
                <a:cs typeface="Helvetica"/>
              </a:rPr>
              <a:t>Illicit fentanyl is so unpredictable and is showing up in so many </a:t>
            </a:r>
            <a:br>
              <a:rPr lang="en-US" sz="2400" b="0" i="0" u="none" strike="noStrike">
                <a:effectLst/>
              </a:rPr>
            </a:br>
            <a:r>
              <a:rPr lang="en-US" sz="2400" b="0" i="0" u="none" strike="noStrike">
                <a:effectLst/>
                <a:latin typeface="Helvetica"/>
                <a:cs typeface="Helvetica"/>
              </a:rPr>
              <a:t>fake pills and other drugs that the number of young people who accidentally overdose or die is quickly rising.</a:t>
            </a:r>
          </a:p>
          <a:p>
            <a:pPr marL="0" indent="0" fontAlgn="base">
              <a:lnSpc>
                <a:spcPct val="100000"/>
              </a:lnSpc>
              <a:buNone/>
            </a:pPr>
            <a:r>
              <a:rPr lang="en-US" sz="2000" b="0" i="0" u="none" strike="noStrike">
                <a:effectLst/>
                <a:latin typeface="Helvetica"/>
                <a:cs typeface="Helvetica"/>
              </a:rPr>
              <a:t>​</a:t>
            </a:r>
          </a:p>
          <a:p>
            <a:pPr lvl="1" fontAlgn="base"/>
            <a:endParaRPr lang="en-US" sz="2000" b="0" i="0" u="none" strike="noStrike">
              <a:effectLst/>
            </a:endParaRPr>
          </a:p>
          <a:p>
            <a:endParaRPr lang="en-US">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How this affects </a:t>
            </a:r>
          </a:p>
          <a:p>
            <a:r>
              <a:rPr lang="en-US" sz="4800">
                <a:solidFill>
                  <a:schemeClr val="accent2"/>
                </a:solidFill>
                <a:cs typeface="Calibri Light"/>
              </a:rPr>
              <a:t>people your age</a:t>
            </a:r>
            <a:endParaRPr lang="en-US" sz="4800">
              <a:solidFill>
                <a:schemeClr val="accent2"/>
              </a:solidFill>
            </a:endParaRPr>
          </a:p>
        </p:txBody>
      </p:sp>
      <p:sp>
        <p:nvSpPr>
          <p:cNvPr id="6" name="Subtitle 5">
            <a:extLst>
              <a:ext uri="{FF2B5EF4-FFF2-40B4-BE49-F238E27FC236}">
                <a16:creationId xmlns:a16="http://schemas.microsoft.com/office/drawing/2014/main" id="{73ECB7FC-4B51-B156-365C-6B96EBDAB61B}"/>
              </a:ext>
            </a:extLst>
          </p:cNvPr>
          <p:cNvSpPr txBox="1">
            <a:spLocks/>
          </p:cNvSpPr>
          <p:nvPr/>
        </p:nvSpPr>
        <p:spPr>
          <a:xfrm>
            <a:off x="800100" y="6252117"/>
            <a:ext cx="9786124" cy="3607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bg1"/>
                </a:solidFill>
                <a:cs typeface="Calibri"/>
              </a:rPr>
              <a:t>Source: </a:t>
            </a:r>
            <a:r>
              <a:rPr lang="en-US" sz="1400">
                <a:cs typeface="Calibri"/>
                <a:hlinkClick r:id="rId3"/>
              </a:rPr>
              <a:t>DOH Overdose Dashboard</a:t>
            </a:r>
            <a:r>
              <a:rPr lang="en-US" sz="1400">
                <a:cs typeface="Calibri"/>
              </a:rPr>
              <a:t> </a:t>
            </a:r>
            <a:r>
              <a:rPr lang="en-US" sz="1400">
                <a:solidFill>
                  <a:schemeClr val="bg1"/>
                </a:solidFill>
                <a:cs typeface="Calibri"/>
              </a:rPr>
              <a:t>and</a:t>
            </a:r>
            <a:r>
              <a:rPr lang="en-US" sz="1400">
                <a:cs typeface="Calibri"/>
              </a:rPr>
              <a:t> </a:t>
            </a:r>
            <a:r>
              <a:rPr lang="en-US" sz="1400">
                <a:cs typeface="Calibri"/>
                <a:hlinkClick r:id="rId4"/>
              </a:rPr>
              <a:t>Health Youth Survey</a:t>
            </a:r>
            <a:endParaRPr lang="en-US" sz="1400"/>
          </a:p>
          <a:p>
            <a:pPr marL="0" indent="0">
              <a:buNone/>
            </a:pPr>
            <a:endParaRPr lang="en-US" sz="1400" b="1">
              <a:latin typeface="Helvetica"/>
              <a:cs typeface="Helvetica"/>
            </a:endParaRPr>
          </a:p>
        </p:txBody>
      </p:sp>
      <p:pic>
        <p:nvPicPr>
          <p:cNvPr id="5" name="Picture 4" descr="An orange circle with a black background&#10;&#10;Description automatically generated">
            <a:extLst>
              <a:ext uri="{FF2B5EF4-FFF2-40B4-BE49-F238E27FC236}">
                <a16:creationId xmlns:a16="http://schemas.microsoft.com/office/drawing/2014/main" id="{10FA2B33-3891-874A-4C79-20FE53374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108617"/>
            <a:ext cx="5143500" cy="5143500"/>
          </a:xfrm>
          <a:prstGeom prst="rect">
            <a:avLst/>
          </a:prstGeom>
        </p:spPr>
      </p:pic>
      <p:sp>
        <p:nvSpPr>
          <p:cNvPr id="10" name="TextBox 9">
            <a:extLst>
              <a:ext uri="{FF2B5EF4-FFF2-40B4-BE49-F238E27FC236}">
                <a16:creationId xmlns:a16="http://schemas.microsoft.com/office/drawing/2014/main" id="{437B937C-050E-03F0-8780-C79399E8923B}"/>
              </a:ext>
            </a:extLst>
          </p:cNvPr>
          <p:cNvSpPr txBox="1"/>
          <p:nvPr/>
        </p:nvSpPr>
        <p:spPr>
          <a:xfrm>
            <a:off x="7967266" y="1772460"/>
            <a:ext cx="2805782" cy="1323439"/>
          </a:xfrm>
          <a:prstGeom prst="rect">
            <a:avLst/>
          </a:prstGeom>
          <a:noFill/>
        </p:spPr>
        <p:txBody>
          <a:bodyPr wrap="square" rtlCol="0">
            <a:spAutoFit/>
          </a:bodyPr>
          <a:lstStyle/>
          <a:p>
            <a:r>
              <a:rPr lang="en-US" sz="8000">
                <a:latin typeface="Cooper Black" panose="0208090404030B020404" pitchFamily="18" charset="77"/>
              </a:rPr>
              <a:t>99%</a:t>
            </a:r>
          </a:p>
        </p:txBody>
      </p:sp>
    </p:spTree>
    <p:extLst>
      <p:ext uri="{BB962C8B-B14F-4D97-AF65-F5344CB8AC3E}">
        <p14:creationId xmlns:p14="http://schemas.microsoft.com/office/powerpoint/2010/main" val="59320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
          </p:nvPr>
        </p:nvSpPr>
        <p:spPr>
          <a:xfrm>
            <a:off x="800100" y="2171700"/>
            <a:ext cx="5369791" cy="3873500"/>
          </a:xfrm>
        </p:spPr>
        <p:txBody>
          <a:bodyPr lIns="91440" tIns="45720" rIns="91440" bIns="45720" anchor="t"/>
          <a:lstStyle/>
          <a:p>
            <a:pPr fontAlgn="base">
              <a:lnSpc>
                <a:spcPct val="100000"/>
              </a:lnSpc>
            </a:pPr>
            <a:r>
              <a:rPr lang="en-US" sz="2400" b="0" i="0" u="none" strike="noStrike" dirty="0">
                <a:solidFill>
                  <a:schemeClr val="tx1"/>
                </a:solidFill>
                <a:effectLst/>
                <a:latin typeface="Helvetica"/>
                <a:cs typeface="Helvetica"/>
              </a:rPr>
              <a:t>Don't take or share pills that are not prescribed to you.</a:t>
            </a: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b="0" i="0" u="none" strike="noStrike" dirty="0">
                <a:solidFill>
                  <a:schemeClr val="tx1"/>
                </a:solidFill>
                <a:effectLst/>
                <a:latin typeface="Helvetica"/>
                <a:cs typeface="Helvetica"/>
              </a:rPr>
              <a:t>Use practical refusal skills.</a:t>
            </a: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dirty="0">
                <a:solidFill>
                  <a:schemeClr val="tx1"/>
                </a:solidFill>
                <a:latin typeface="Helvetica"/>
                <a:cs typeface="Helvetica"/>
              </a:rPr>
              <a:t>Learn</a:t>
            </a:r>
            <a:r>
              <a:rPr lang="en-US" sz="2400" b="0" i="0" u="none" strike="noStrike" dirty="0">
                <a:solidFill>
                  <a:schemeClr val="tx1"/>
                </a:solidFill>
                <a:effectLst/>
                <a:latin typeface="Helvetica"/>
                <a:cs typeface="Helvetica"/>
              </a:rPr>
              <a:t> the difference between positive and negative peer pressure.</a:t>
            </a:r>
          </a:p>
          <a:p>
            <a:pPr marL="0" indent="0" fontAlgn="base">
              <a:lnSpc>
                <a:spcPct val="100000"/>
              </a:lnSpc>
              <a:buNone/>
            </a:pPr>
            <a:endParaRPr lang="en-US" sz="1000" b="0" i="0" u="none" strike="noStrike">
              <a:solidFill>
                <a:schemeClr val="tx1"/>
              </a:solidFill>
              <a:effectLst/>
            </a:endParaRPr>
          </a:p>
          <a:p>
            <a:pPr fontAlgn="base">
              <a:lnSpc>
                <a:spcPct val="100000"/>
              </a:lnSpc>
            </a:pPr>
            <a:r>
              <a:rPr lang="en-US" sz="2400" b="0" i="0" u="none" strike="noStrike" dirty="0">
                <a:solidFill>
                  <a:schemeClr val="tx1"/>
                </a:solidFill>
                <a:effectLst/>
                <a:latin typeface="Helvetica"/>
                <a:cs typeface="Helvetica"/>
              </a:rPr>
              <a:t>Be a friend to others.</a:t>
            </a:r>
          </a:p>
          <a:p>
            <a:pPr marL="0" indent="0" fontAlgn="base">
              <a:lnSpc>
                <a:spcPct val="100000"/>
              </a:lnSpc>
              <a:buNone/>
            </a:pPr>
            <a:endParaRPr lang="en-US" sz="1000" b="0" i="0" u="none" strike="noStrike">
              <a:solidFill>
                <a:schemeClr val="tx1"/>
              </a:solidFill>
              <a:effectLst/>
            </a:endParaRPr>
          </a:p>
          <a:p>
            <a:pPr marL="0" indent="0" fontAlgn="base">
              <a:lnSpc>
                <a:spcPct val="100000"/>
              </a:lnSpc>
              <a:buNone/>
            </a:pPr>
            <a:r>
              <a:rPr lang="en-US" sz="2000" b="0" i="0" u="none" strike="noStrike" dirty="0">
                <a:solidFill>
                  <a:schemeClr val="tx1"/>
                </a:solidFill>
                <a:effectLst/>
                <a:latin typeface="Helvetica"/>
                <a:cs typeface="Helvetica"/>
              </a:rPr>
              <a:t>​</a:t>
            </a:r>
          </a:p>
          <a:p>
            <a:pPr lvl="1" fontAlgn="base"/>
            <a:endParaRPr lang="en-US" sz="2000" b="0" i="0" u="none" strike="noStrike">
              <a:solidFill>
                <a:schemeClr val="tx1"/>
              </a:solidFill>
              <a:effectLst/>
            </a:endParaRPr>
          </a:p>
          <a:p>
            <a:endParaRPr lang="en-US">
              <a:solidFill>
                <a:schemeClr val="tx1"/>
              </a:solidFill>
            </a:endParaRPr>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EB89EAB-BA56-3A25-160B-A2404E589EFC}"/>
              </a:ext>
            </a:extLst>
          </p:cNvPr>
          <p:cNvSpPr txBox="1">
            <a:spLocks/>
          </p:cNvSpPr>
          <p:nvPr/>
        </p:nvSpPr>
        <p:spPr>
          <a:xfrm>
            <a:off x="824130" y="637354"/>
            <a:ext cx="9762094" cy="1325563"/>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Cooper Black" panose="0208090404030B020404" pitchFamily="18" charset="77"/>
                <a:ea typeface="+mj-ea"/>
                <a:cs typeface="+mj-cs"/>
              </a:defRPr>
            </a:lvl1pPr>
          </a:lstStyle>
          <a:p>
            <a:r>
              <a:rPr lang="en-US" sz="4800">
                <a:solidFill>
                  <a:schemeClr val="accent2"/>
                </a:solidFill>
                <a:cs typeface="Calibri Light"/>
              </a:rPr>
              <a:t>What you </a:t>
            </a:r>
            <a:br>
              <a:rPr lang="en-US" sz="4800">
                <a:solidFill>
                  <a:schemeClr val="accent2"/>
                </a:solidFill>
                <a:cs typeface="Calibri Light"/>
              </a:rPr>
            </a:br>
            <a:r>
              <a:rPr lang="en-US" sz="4800">
                <a:solidFill>
                  <a:schemeClr val="accent2"/>
                </a:solidFill>
                <a:cs typeface="Calibri Light"/>
              </a:rPr>
              <a:t>can do to help</a:t>
            </a:r>
            <a:endParaRPr lang="en-US" sz="4800">
              <a:solidFill>
                <a:schemeClr val="accent2"/>
              </a:solidFill>
            </a:endParaRPr>
          </a:p>
        </p:txBody>
      </p:sp>
      <p:pic>
        <p:nvPicPr>
          <p:cNvPr id="6" name="Picture 5" descr="A thumbs down and down symbols&#10;&#10;Description automatically generated">
            <a:extLst>
              <a:ext uri="{FF2B5EF4-FFF2-40B4-BE49-F238E27FC236}">
                <a16:creationId xmlns:a16="http://schemas.microsoft.com/office/drawing/2014/main" id="{D5939F0F-BD5B-DAE4-671A-B1A7A66F4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329" y="2171700"/>
            <a:ext cx="5081743" cy="2383704"/>
          </a:xfrm>
          <a:prstGeom prst="rect">
            <a:avLst/>
          </a:prstGeom>
        </p:spPr>
      </p:pic>
      <p:pic>
        <p:nvPicPr>
          <p:cNvPr id="10" name="Picture 9" descr="A yellow wire on a black background&#10;&#10;Description automatically generated">
            <a:extLst>
              <a:ext uri="{FF2B5EF4-FFF2-40B4-BE49-F238E27FC236}">
                <a16:creationId xmlns:a16="http://schemas.microsoft.com/office/drawing/2014/main" id="{D6733E94-1B14-06A9-CBC1-DD485CF5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2246">
            <a:off x="4744721" y="3063240"/>
            <a:ext cx="2027387" cy="995592"/>
          </a:xfrm>
          <a:prstGeom prst="rect">
            <a:avLst/>
          </a:prstGeom>
        </p:spPr>
      </p:pic>
    </p:spTree>
    <p:extLst>
      <p:ext uri="{BB962C8B-B14F-4D97-AF65-F5344CB8AC3E}">
        <p14:creationId xmlns:p14="http://schemas.microsoft.com/office/powerpoint/2010/main" val="27674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5776517-1BB7-4AC4-FA96-32B59B0416DC}"/>
              </a:ext>
            </a:extLst>
          </p:cNvPr>
          <p:cNvSpPr>
            <a:spLocks noGrp="1"/>
          </p:cNvSpPr>
          <p:nvPr>
            <p:ph idx="10"/>
          </p:nvPr>
        </p:nvSpPr>
        <p:spPr/>
        <p:txBody>
          <a:bodyPr lIns="91440" tIns="45720" rIns="91440" bIns="45720" anchor="t"/>
          <a:lstStyle/>
          <a:p>
            <a:pPr fontAlgn="base">
              <a:lnSpc>
                <a:spcPct val="100000"/>
              </a:lnSpc>
            </a:pPr>
            <a:r>
              <a:rPr lang="en-US" sz="2400" b="0" i="0" u="none" strike="noStrike" dirty="0">
                <a:effectLst/>
                <a:latin typeface="Helvetica"/>
                <a:cs typeface="Helvetica"/>
              </a:rPr>
              <a:t>Illicit fentanyl can be in fake prescription pills that look like Adderall, OxyContin, Percocet, or Xanax.</a:t>
            </a:r>
            <a:endParaRPr lang="en-US" sz="1000" b="0" i="0" u="none" strike="noStrike" dirty="0">
              <a:effectLst/>
              <a:latin typeface="Helvetica"/>
              <a:cs typeface="Helvetica"/>
            </a:endParaRPr>
          </a:p>
          <a:p>
            <a:pPr fontAlgn="base">
              <a:lnSpc>
                <a:spcPct val="100000"/>
              </a:lnSpc>
            </a:pPr>
            <a:r>
              <a:rPr lang="en-US" sz="2400" b="0" i="0" u="none" strike="noStrike" dirty="0">
                <a:effectLst/>
                <a:latin typeface="Helvetica"/>
                <a:cs typeface="Helvetica"/>
              </a:rPr>
              <a:t>These fake pills are </a:t>
            </a:r>
            <a:r>
              <a:rPr lang="en-US" dirty="0">
                <a:latin typeface="Helvetica"/>
                <a:cs typeface="Helvetica"/>
              </a:rPr>
              <a:t>how most</a:t>
            </a:r>
            <a:r>
              <a:rPr lang="en-US" sz="2400" b="0" i="0" u="none" strike="noStrike" dirty="0">
                <a:effectLst/>
                <a:latin typeface="Helvetica"/>
                <a:cs typeface="Helvetica"/>
              </a:rPr>
              <a:t> young people </a:t>
            </a:r>
            <a:r>
              <a:rPr lang="en-US" dirty="0">
                <a:latin typeface="Helvetica"/>
                <a:cs typeface="Helvetica"/>
              </a:rPr>
              <a:t>encounter</a:t>
            </a:r>
            <a:r>
              <a:rPr lang="en-US" sz="2400" b="0" i="0" u="none" strike="noStrike" dirty="0">
                <a:effectLst/>
                <a:latin typeface="Helvetica"/>
                <a:cs typeface="Helvetica"/>
              </a:rPr>
              <a:t> fentanyl. </a:t>
            </a:r>
            <a:endParaRPr lang="en-US" sz="1000" b="0" i="0" u="none" strike="noStrike" dirty="0">
              <a:effectLst/>
              <a:latin typeface="Helvetica"/>
              <a:cs typeface="Helvetica"/>
            </a:endParaRPr>
          </a:p>
          <a:p>
            <a:pPr fontAlgn="base">
              <a:lnSpc>
                <a:spcPct val="100000"/>
              </a:lnSpc>
            </a:pPr>
            <a:r>
              <a:rPr lang="en-US" dirty="0">
                <a:latin typeface="Helvetica"/>
                <a:cs typeface="Helvetica"/>
              </a:rPr>
              <a:t>One</a:t>
            </a:r>
            <a:r>
              <a:rPr lang="en-US" sz="2400" b="0" i="0" u="none" strike="noStrike" dirty="0">
                <a:effectLst/>
                <a:latin typeface="Helvetica"/>
                <a:cs typeface="Helvetica"/>
              </a:rPr>
              <a:t> of the best ways you can make sure you don't accidentally ingest fentanyl is to </a:t>
            </a:r>
            <a:r>
              <a:rPr lang="en-US" sz="2400" i="0" u="none" strike="noStrike" dirty="0">
                <a:effectLst/>
                <a:latin typeface="Helvetica"/>
                <a:cs typeface="Helvetica"/>
              </a:rPr>
              <a:t>avoid prescription pills that don't belong to you.</a:t>
            </a:r>
          </a:p>
          <a:p>
            <a:pPr marL="0" indent="0" fontAlgn="base">
              <a:lnSpc>
                <a:spcPct val="100000"/>
              </a:lnSpc>
              <a:buNone/>
            </a:pPr>
            <a:r>
              <a:rPr lang="en-US" sz="2000" b="0" i="0" u="none" strike="noStrike" dirty="0">
                <a:effectLst/>
                <a:latin typeface="Helvetica"/>
                <a:cs typeface="Helvetica"/>
              </a:rPr>
              <a:t>​</a:t>
            </a:r>
          </a:p>
          <a:p>
            <a:pPr lvl="1" fontAlgn="base"/>
            <a:endParaRPr lang="en-US" sz="2000" b="0" i="0" u="none" strike="noStrike" dirty="0">
              <a:solidFill>
                <a:schemeClr val="tx1"/>
              </a:solidFill>
              <a:effectLst/>
            </a:endParaRPr>
          </a:p>
          <a:p>
            <a:endParaRPr lang="en-US" dirty="0">
              <a:solidFill>
                <a:schemeClr val="tx1"/>
              </a:solidFill>
            </a:endParaRPr>
          </a:p>
        </p:txBody>
      </p:sp>
      <p:sp>
        <p:nvSpPr>
          <p:cNvPr id="2" name="Content Placeholder 1">
            <a:extLst>
              <a:ext uri="{FF2B5EF4-FFF2-40B4-BE49-F238E27FC236}">
                <a16:creationId xmlns:a16="http://schemas.microsoft.com/office/drawing/2014/main" id="{61DD21D1-D985-8877-54E5-1E7AD29CC94B}"/>
              </a:ext>
            </a:extLst>
          </p:cNvPr>
          <p:cNvSpPr>
            <a:spLocks noGrp="1"/>
          </p:cNvSpPr>
          <p:nvPr>
            <p:ph sz="quarter" idx="13"/>
          </p:nvPr>
        </p:nvSpPr>
        <p:spPr/>
        <p:txBody>
          <a:bodyPr/>
          <a:lstStyle/>
          <a:p>
            <a:r>
              <a:rPr lang="en-US" sz="4800">
                <a:solidFill>
                  <a:schemeClr val="accent4"/>
                </a:solidFill>
                <a:cs typeface="Calibri Light"/>
              </a:rPr>
              <a:t>Don’t take </a:t>
            </a:r>
            <a:br>
              <a:rPr lang="en-US" sz="4800">
                <a:solidFill>
                  <a:schemeClr val="accent4"/>
                </a:solidFill>
                <a:cs typeface="Calibri Light"/>
              </a:rPr>
            </a:br>
            <a:r>
              <a:rPr lang="en-US" sz="4800">
                <a:solidFill>
                  <a:schemeClr val="accent4"/>
                </a:solidFill>
                <a:cs typeface="Calibri Light"/>
              </a:rPr>
              <a:t>or share pills</a:t>
            </a:r>
            <a:endParaRPr lang="en-US"/>
          </a:p>
        </p:txBody>
      </p:sp>
      <p:cxnSp>
        <p:nvCxnSpPr>
          <p:cNvPr id="15" name="Straight Connector 14">
            <a:extLst>
              <a:ext uri="{FF2B5EF4-FFF2-40B4-BE49-F238E27FC236}">
                <a16:creationId xmlns:a16="http://schemas.microsoft.com/office/drawing/2014/main" id="{88B061D8-194F-FE5A-13E4-6F323AC843B2}"/>
              </a:ext>
            </a:extLst>
          </p:cNvPr>
          <p:cNvCxnSpPr>
            <a:cxnSpLocks/>
          </p:cNvCxnSpPr>
          <p:nvPr/>
        </p:nvCxnSpPr>
        <p:spPr>
          <a:xfrm>
            <a:off x="824130" y="4500438"/>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no entry sign with a black background&#10;&#10;Description automatically generated">
            <a:extLst>
              <a:ext uri="{FF2B5EF4-FFF2-40B4-BE49-F238E27FC236}">
                <a16:creationId xmlns:a16="http://schemas.microsoft.com/office/drawing/2014/main" id="{8254B911-9469-2425-FC0B-EC5BADE75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171700"/>
            <a:ext cx="4323715" cy="4323715"/>
          </a:xfrm>
          <a:prstGeom prst="rect">
            <a:avLst/>
          </a:prstGeom>
        </p:spPr>
      </p:pic>
    </p:spTree>
    <p:extLst>
      <p:ext uri="{BB962C8B-B14F-4D97-AF65-F5344CB8AC3E}">
        <p14:creationId xmlns:p14="http://schemas.microsoft.com/office/powerpoint/2010/main" val="316947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3">
      <a:dk1>
        <a:srgbClr val="223B30"/>
      </a:dk1>
      <a:lt1>
        <a:srgbClr val="EEECE7"/>
      </a:lt1>
      <a:dk2>
        <a:srgbClr val="223B30"/>
      </a:dk2>
      <a:lt2>
        <a:srgbClr val="FFFFFF"/>
      </a:lt2>
      <a:accent1>
        <a:srgbClr val="DDB02E"/>
      </a:accent1>
      <a:accent2>
        <a:srgbClr val="9BBCED"/>
      </a:accent2>
      <a:accent3>
        <a:srgbClr val="FE4819"/>
      </a:accent3>
      <a:accent4>
        <a:srgbClr val="FC5C1D"/>
      </a:accent4>
      <a:accent5>
        <a:srgbClr val="9BBCED"/>
      </a:accent5>
      <a:accent6>
        <a:srgbClr val="70AD47"/>
      </a:accent6>
      <a:hlink>
        <a:srgbClr val="DDB02E"/>
      </a:hlink>
      <a:folHlink>
        <a:srgbClr val="9BBCED"/>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E6509F3BEFC429FA1D0E06132EAC9" ma:contentTypeVersion="18" ma:contentTypeDescription="Create a new document." ma:contentTypeScope="" ma:versionID="5f07fe10d4f5040a0291129dba4c779c">
  <xsd:schema xmlns:xsd="http://www.w3.org/2001/XMLSchema" xmlns:xs="http://www.w3.org/2001/XMLSchema" xmlns:p="http://schemas.microsoft.com/office/2006/metadata/properties" xmlns:ns2="188f708c-7be3-4d7b-927f-99b7185615a9" xmlns:ns3="2fe63b0b-a827-4717-a0fa-a79525474dc0" targetNamespace="http://schemas.microsoft.com/office/2006/metadata/properties" ma:root="true" ma:fieldsID="4c2e639f1cbe1ecbbc7363a994a1694b" ns2:_="" ns3:_="">
    <xsd:import namespace="188f708c-7be3-4d7b-927f-99b7185615a9"/>
    <xsd:import namespace="2fe63b0b-a827-4717-a0fa-a79525474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FORREVIEW"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08c-7be3-4d7b-927f-99b718561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b7642d-b201-4d87-b1fe-4797a41b508d" ma:termSetId="09814cd3-568e-fe90-9814-8d621ff8fb84" ma:anchorId="fba54fb3-c3e1-fe81-a776-ca4b69148c4d" ma:open="true" ma:isKeyword="false">
      <xsd:complexType>
        <xsd:sequence>
          <xsd:element ref="pc:Terms" minOccurs="0" maxOccurs="1"/>
        </xsd:sequence>
      </xsd:complexType>
    </xsd:element>
    <xsd:element name="FORREVIEW" ma:index="23" nillable="true" ma:displayName="FOR REVIEW" ma:format="Dropdown" ma:internalName="FORREVIEW">
      <xsd:simpleType>
        <xsd:restriction base="dms:Text">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e63b0b-a827-4717-a0fa-a79525474d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79542-0a4c-44d2-9661-923980ddd152}" ma:internalName="TaxCatchAll" ma:showField="CatchAllData" ma:web="2fe63b0b-a827-4717-a0fa-a79525474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8f708c-7be3-4d7b-927f-99b7185615a9">
      <Terms xmlns="http://schemas.microsoft.com/office/infopath/2007/PartnerControls"/>
    </lcf76f155ced4ddcb4097134ff3c332f>
    <TaxCatchAll xmlns="2fe63b0b-a827-4717-a0fa-a79525474dc0" xsi:nil="true"/>
    <FORREVIEW xmlns="188f708c-7be3-4d7b-927f-99b7185615a9" xsi:nil="true"/>
  </documentManagement>
</p:properties>
</file>

<file path=customXml/itemProps1.xml><?xml version="1.0" encoding="utf-8"?>
<ds:datastoreItem xmlns:ds="http://schemas.openxmlformats.org/officeDocument/2006/customXml" ds:itemID="{CA4A582E-CB1D-49E3-B49F-6B619D2DD0F5}">
  <ds:schemaRefs>
    <ds:schemaRef ds:uri="http://schemas.microsoft.com/sharepoint/v3/contenttype/forms"/>
  </ds:schemaRefs>
</ds:datastoreItem>
</file>

<file path=customXml/itemProps2.xml><?xml version="1.0" encoding="utf-8"?>
<ds:datastoreItem xmlns:ds="http://schemas.openxmlformats.org/officeDocument/2006/customXml" ds:itemID="{909AC1BD-4E66-4717-A7C5-2860D0489EFD}">
  <ds:schemaRefs>
    <ds:schemaRef ds:uri="188f708c-7be3-4d7b-927f-99b7185615a9"/>
    <ds:schemaRef ds:uri="2fe63b0b-a827-4717-a0fa-a79525474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7CD18C-1869-4BBE-827D-A3AA09BD9CEE}">
  <ds:schemaRefs>
    <ds:schemaRef ds:uri="http://purl.org/dc/terms/"/>
    <ds:schemaRef ds:uri="http://purl.org/dc/elements/1.1/"/>
    <ds:schemaRef ds:uri="http://schemas.microsoft.com/office/infopath/2007/PartnerControls"/>
    <ds:schemaRef ds:uri="http://schemas.microsoft.com/office/2006/documentManagement/types"/>
    <ds:schemaRef ds:uri="2fe63b0b-a827-4717-a0fa-a79525474dc0"/>
    <ds:schemaRef ds:uri="http://schemas.microsoft.com/office/2006/metadata/properties"/>
    <ds:schemaRef ds:uri="http://www.w3.org/XML/1998/namespace"/>
    <ds:schemaRef ds:uri="http://schemas.openxmlformats.org/package/2006/metadata/core-properties"/>
    <ds:schemaRef ds:uri="188f708c-7be3-4d7b-927f-99b7185615a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1218</TotalTime>
  <Words>3505</Words>
  <Application>Microsoft Macintosh PowerPoint</Application>
  <PresentationFormat>Widescreen</PresentationFormat>
  <Paragraphs>328</Paragraphs>
  <Slides>19</Slides>
  <Notes>19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Arial</vt:lpstr>
      <vt:lpstr>Arial,Sans-Serif</vt:lpstr>
      <vt:lpstr>Calibri</vt:lpstr>
      <vt:lpstr>Cooper Black</vt:lpstr>
      <vt:lpstr>Franklin Gothic Book</vt:lpstr>
      <vt:lpstr>Helvetica</vt:lpstr>
      <vt:lpstr>1_office theme</vt:lpstr>
      <vt:lpstr>2_office theme</vt:lpstr>
      <vt:lpstr>4_office theme</vt:lpstr>
      <vt:lpstr>6_office theme</vt:lpstr>
      <vt:lpstr>3_office theme</vt:lpstr>
      <vt:lpstr>5_office theme</vt:lpstr>
      <vt:lpstr>7_office theme</vt:lpstr>
      <vt:lpstr>The facts  about fentanyl:  student edition (HS)</vt:lpstr>
      <vt:lpstr>What we’ll cover</vt:lpstr>
      <vt:lpstr>Basics about opioids</vt:lpstr>
      <vt:lpstr>PowerPoint Presentation</vt:lpstr>
      <vt:lpstr>Basics about fentanyl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FOR LIFE CAMPAIGN: SSP TOOLKIT CUSTOMIZATION</dc:title>
  <dc:creator/>
  <cp:lastModifiedBy>Devan Iyomasa</cp:lastModifiedBy>
  <cp:revision>61</cp:revision>
  <dcterms:created xsi:type="dcterms:W3CDTF">2023-04-05T23:11:02Z</dcterms:created>
  <dcterms:modified xsi:type="dcterms:W3CDTF">2024-03-07T00:59:48Z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0x010100809E6509F3BEFC429FA1D0E06132EAC9</vt:lpwstr>
  </property>
  <property fmtid="{D5CDD505-2E9C-101B-9397-08002B2CF9AE}" pid="3" name="MediaServiceImageTags">
    <vt:lpwstr/>
  </property>
  <property fmtid="{D5CDD505-2E9C-101B-9397-08002B2CF9AE}" pid="4" name="Order">
    <vt:r8>500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